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87" r:id="rId4"/>
    <p:sldId id="269" r:id="rId5"/>
    <p:sldId id="270" r:id="rId6"/>
    <p:sldId id="263" r:id="rId7"/>
    <p:sldId id="297" r:id="rId8"/>
    <p:sldId id="288" r:id="rId9"/>
    <p:sldId id="273" r:id="rId10"/>
    <p:sldId id="289" r:id="rId11"/>
    <p:sldId id="290" r:id="rId12"/>
    <p:sldId id="291" r:id="rId13"/>
    <p:sldId id="292" r:id="rId14"/>
    <p:sldId id="293" r:id="rId15"/>
    <p:sldId id="294" r:id="rId16"/>
    <p:sldId id="296" r:id="rId17"/>
    <p:sldId id="299" r:id="rId18"/>
    <p:sldId id="286"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7"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19343"/>
    <a:srgbClr val="C04286"/>
    <a:srgbClr val="F7F7F7"/>
    <a:srgbClr val="C5498B"/>
    <a:srgbClr val="9066A7"/>
    <a:srgbClr val="F2F2F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showGuides="1">
      <p:cViewPr varScale="1">
        <p:scale>
          <a:sx n="73" d="100"/>
          <a:sy n="73" d="100"/>
        </p:scale>
        <p:origin x="-624" y="-102"/>
      </p:cViewPr>
      <p:guideLst>
        <p:guide orient="horz" pos="2137"/>
        <p:guide pos="3863"/>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2208105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339028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207892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3311217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1450510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3173747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1209623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115073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1841100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236489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2EBA28A-1920-4D82-BAED-CF0B4693F8F9}" type="datetimeFigureOut">
              <a:rPr lang="fr-FR" smtClean="0"/>
              <a:pPr/>
              <a:t>04/12/2019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138543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BA28A-1920-4D82-BAED-CF0B4693F8F9}" type="datetimeFigureOut">
              <a:rPr lang="fr-FR" smtClean="0"/>
              <a:pPr/>
              <a:t>04/12/2019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66DAA8-FEC3-4DF4-A466-239DCE853701}" type="slidenum">
              <a:rPr lang="fr-FR" smtClean="0"/>
              <a:pPr/>
              <a:t>‹N°›</a:t>
            </a:fld>
            <a:endParaRPr lang="fr-FR"/>
          </a:p>
        </p:txBody>
      </p:sp>
    </p:spTree>
    <p:extLst>
      <p:ext uri="{BB962C8B-B14F-4D97-AF65-F5344CB8AC3E}">
        <p14:creationId xmlns:p14="http://schemas.microsoft.com/office/powerpoint/2010/main" xmlns="" val="397904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874"/>
            <a:ext cx="12195335" cy="6856126"/>
          </a:xfrm>
          <a:prstGeom prst="rect">
            <a:avLst/>
          </a:prstGeom>
        </p:spPr>
      </p:pic>
    </p:spTree>
    <p:extLst>
      <p:ext uri="{BB962C8B-B14F-4D97-AF65-F5344CB8AC3E}">
        <p14:creationId xmlns:p14="http://schemas.microsoft.com/office/powerpoint/2010/main" xmlns="" val="3594881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
        <p:nvSpPr>
          <p:cNvPr id="23" name="Larme 22"/>
          <p:cNvSpPr/>
          <p:nvPr/>
        </p:nvSpPr>
        <p:spPr>
          <a:xfrm>
            <a:off x="1330219" y="5371583"/>
            <a:ext cx="556277" cy="556277"/>
          </a:xfrm>
          <a:prstGeom prst="teardrop">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Rectangle 23"/>
          <p:cNvSpPr/>
          <p:nvPr/>
        </p:nvSpPr>
        <p:spPr>
          <a:xfrm>
            <a:off x="1917930" y="5385170"/>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415206" y="5281095"/>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6</a:t>
            </a:r>
          </a:p>
        </p:txBody>
      </p:sp>
      <p:pic>
        <p:nvPicPr>
          <p:cNvPr id="26" name="Imag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0"/>
            <a:ext cx="12192000" cy="6854251"/>
          </a:xfrm>
          <a:prstGeom prst="rect">
            <a:avLst/>
          </a:prstGeom>
        </p:spPr>
      </p:pic>
      <p:sp>
        <p:nvSpPr>
          <p:cNvPr id="66" name="ZoneTexte 65"/>
          <p:cNvSpPr txBox="1"/>
          <p:nvPr/>
        </p:nvSpPr>
        <p:spPr>
          <a:xfrm>
            <a:off x="1415206" y="2859213"/>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
        <p:nvSpPr>
          <p:cNvPr id="2" name="Larme 1"/>
          <p:cNvSpPr/>
          <p:nvPr/>
        </p:nvSpPr>
        <p:spPr>
          <a:xfrm>
            <a:off x="1330219" y="2337593"/>
            <a:ext cx="556277" cy="556277"/>
          </a:xfrm>
          <a:prstGeom prst="teardrop">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Larme 28"/>
          <p:cNvSpPr/>
          <p:nvPr/>
        </p:nvSpPr>
        <p:spPr>
          <a:xfrm>
            <a:off x="1330219" y="3544190"/>
            <a:ext cx="556277" cy="556277"/>
          </a:xfrm>
          <a:prstGeom prst="teardrop">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Larme 30"/>
          <p:cNvSpPr/>
          <p:nvPr/>
        </p:nvSpPr>
        <p:spPr>
          <a:xfrm>
            <a:off x="1330219" y="4160282"/>
            <a:ext cx="556277" cy="556277"/>
          </a:xfrm>
          <a:prstGeom prst="teardrop">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Larme 31"/>
          <p:cNvSpPr/>
          <p:nvPr/>
        </p:nvSpPr>
        <p:spPr>
          <a:xfrm>
            <a:off x="1330219" y="4761803"/>
            <a:ext cx="556277" cy="556277"/>
          </a:xfrm>
          <a:prstGeom prst="teardrop">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Rectangle 43"/>
          <p:cNvSpPr/>
          <p:nvPr/>
        </p:nvSpPr>
        <p:spPr>
          <a:xfrm>
            <a:off x="1917931" y="3552528"/>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917931" y="4163959"/>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1917930" y="4775390"/>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917931" y="2941097"/>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17930" y="2329666"/>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330218" y="414507"/>
            <a:ext cx="9713701" cy="1384995"/>
          </a:xfrm>
          <a:prstGeom prst="rect">
            <a:avLst/>
          </a:prstGeom>
          <a:noFill/>
        </p:spPr>
        <p:txBody>
          <a:bodyPr wrap="square" rtlCol="0">
            <a:spAutoFit/>
          </a:bodyPr>
          <a:lstStyle/>
          <a:p>
            <a:pPr lvl="0">
              <a:lnSpc>
                <a:spcPct val="150000"/>
              </a:lnSpc>
            </a:pPr>
            <a:r>
              <a:rPr lang="fr-FR" sz="2800" b="1" dirty="0">
                <a:solidFill>
                  <a:srgbClr val="9066A7"/>
                </a:solidFill>
                <a:latin typeface="Poppins" panose="00000500000000000000" pitchFamily="2" charset="0"/>
                <a:cs typeface="Poppins" panose="00000500000000000000" pitchFamily="2" charset="0"/>
              </a:rPr>
              <a:t>D</a:t>
            </a:r>
            <a:r>
              <a:rPr lang="fr-FR" sz="2800" b="1" dirty="0">
                <a:solidFill>
                  <a:schemeClr val="bg2">
                    <a:lumMod val="25000"/>
                  </a:schemeClr>
                </a:solidFill>
                <a:latin typeface="Poppins" panose="00000500000000000000" pitchFamily="2" charset="0"/>
                <a:cs typeface="Poppins" panose="00000500000000000000" pitchFamily="2" charset="0"/>
              </a:rPr>
              <a:t>e l’E-</a:t>
            </a:r>
            <a:r>
              <a:rPr lang="fr-FR" sz="2800" b="1" dirty="0" err="1">
                <a:solidFill>
                  <a:schemeClr val="bg2">
                    <a:lumMod val="25000"/>
                  </a:schemeClr>
                </a:solidFill>
                <a:latin typeface="Poppins" panose="00000500000000000000" pitchFamily="2" charset="0"/>
                <a:cs typeface="Poppins" panose="00000500000000000000" pitchFamily="2" charset="0"/>
              </a:rPr>
              <a:t>Gov</a:t>
            </a:r>
            <a:r>
              <a:rPr lang="fr-FR" sz="2800" b="1" dirty="0">
                <a:solidFill>
                  <a:schemeClr val="bg2">
                    <a:lumMod val="25000"/>
                  </a:schemeClr>
                </a:solidFill>
                <a:latin typeface="Poppins" panose="00000500000000000000" pitchFamily="2" charset="0"/>
                <a:cs typeface="Poppins" panose="00000500000000000000" pitchFamily="2" charset="0"/>
              </a:rPr>
              <a:t> à l’E-Citoyen </a:t>
            </a:r>
          </a:p>
          <a:p>
            <a:pPr>
              <a:lnSpc>
                <a:spcPct val="150000"/>
              </a:lnSpc>
            </a:pPr>
            <a:r>
              <a:rPr lang="fr-FR" sz="1400" dirty="0">
                <a:solidFill>
                  <a:schemeClr val="bg2">
                    <a:lumMod val="25000"/>
                  </a:schemeClr>
                </a:solidFill>
                <a:latin typeface="Poppins" panose="00000500000000000000" pitchFamily="2" charset="0"/>
                <a:cs typeface="Poppins" panose="00000500000000000000" pitchFamily="2" charset="0"/>
              </a:rPr>
              <a:t>la digitalisation de l’administration marocaine est un facteur déterminant pour la paix sociale et la prospérité économique</a:t>
            </a:r>
          </a:p>
        </p:txBody>
      </p:sp>
      <p:sp>
        <p:nvSpPr>
          <p:cNvPr id="25" name="ZoneTexte 24"/>
          <p:cNvSpPr txBox="1"/>
          <p:nvPr/>
        </p:nvSpPr>
        <p:spPr>
          <a:xfrm>
            <a:off x="2019596" y="2413422"/>
            <a:ext cx="9125924" cy="3562514"/>
          </a:xfrm>
          <a:prstGeom prst="rect">
            <a:avLst/>
          </a:prstGeom>
          <a:noFill/>
        </p:spPr>
        <p:txBody>
          <a:bodyPr wrap="square" rtlCol="0">
            <a:spAutoFit/>
          </a:bodyPr>
          <a:lstStyle/>
          <a:p>
            <a:pPr lvl="0"/>
            <a:r>
              <a:rPr lang="fr-FR" sz="1100" dirty="0">
                <a:latin typeface="Poppins Light" panose="00000400000000000000" pitchFamily="2" charset="0"/>
                <a:cs typeface="Poppins Light" panose="00000400000000000000" pitchFamily="2" charset="0"/>
              </a:rPr>
              <a:t>Créer un système de compétition sur la dématérialisation entre les administrations avec une publication permanente des bons élèves et des mauvais </a:t>
            </a: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Réaliser une stratification exhaustive de toutes les fonctions/métiers impliqués des services publics et assurer le développement des applications « Métiers » par Ministère </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Assurer la mutualisation des « Data </a:t>
            </a:r>
            <a:r>
              <a:rPr lang="fr-FR" sz="1100" dirty="0" err="1">
                <a:latin typeface="Poppins Light" panose="00000400000000000000" pitchFamily="2" charset="0"/>
                <a:cs typeface="Poppins Light" panose="00000400000000000000" pitchFamily="2" charset="0"/>
              </a:rPr>
              <a:t>Centers</a:t>
            </a:r>
            <a:r>
              <a:rPr lang="fr-FR" sz="1100" dirty="0">
                <a:latin typeface="Poppins Light" panose="00000400000000000000" pitchFamily="2" charset="0"/>
                <a:cs typeface="Poppins Light" panose="00000400000000000000" pitchFamily="2" charset="0"/>
              </a:rPr>
              <a:t> » gouvernementaux pour garantir un flux efficace des données et des informations entre les différents départements  </a:t>
            </a: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Mettre à l’essai et assurer une évaluation préalable des prototypes, avec la participation des utilisateurs finaux pour permettre l’ajustement et la mise à l’échelle réussie des projets de digitalisation des services publics </a:t>
            </a: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Encourager le développement des « Open Applications » et d’un système d’« Open Data » générateur d’innovation et de performance</a:t>
            </a: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Développer les compétences numériques des fonctionnaires et déployer des programmes de formations professionnelles pour les attirer et les retenir</a:t>
            </a:r>
          </a:p>
        </p:txBody>
      </p:sp>
      <p:sp>
        <p:nvSpPr>
          <p:cNvPr id="65" name="ZoneTexte 64"/>
          <p:cNvSpPr txBox="1"/>
          <p:nvPr/>
        </p:nvSpPr>
        <p:spPr>
          <a:xfrm>
            <a:off x="1430446" y="2259637"/>
            <a:ext cx="373179" cy="738664"/>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1</a:t>
            </a:r>
          </a:p>
        </p:txBody>
      </p:sp>
      <p:sp>
        <p:nvSpPr>
          <p:cNvPr id="67" name="ZoneTexte 66"/>
          <p:cNvSpPr txBox="1"/>
          <p:nvPr/>
        </p:nvSpPr>
        <p:spPr>
          <a:xfrm>
            <a:off x="1415206" y="3472163"/>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3</a:t>
            </a:r>
          </a:p>
        </p:txBody>
      </p:sp>
      <p:sp>
        <p:nvSpPr>
          <p:cNvPr id="68" name="ZoneTexte 67"/>
          <p:cNvSpPr txBox="1"/>
          <p:nvPr/>
        </p:nvSpPr>
        <p:spPr>
          <a:xfrm>
            <a:off x="1415206" y="4071739"/>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4</a:t>
            </a:r>
          </a:p>
        </p:txBody>
      </p:sp>
      <p:sp>
        <p:nvSpPr>
          <p:cNvPr id="69" name="ZoneTexte 68"/>
          <p:cNvSpPr txBox="1"/>
          <p:nvPr/>
        </p:nvSpPr>
        <p:spPr>
          <a:xfrm>
            <a:off x="1415206" y="4671315"/>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5</a:t>
            </a:r>
          </a:p>
        </p:txBody>
      </p:sp>
      <p:sp>
        <p:nvSpPr>
          <p:cNvPr id="72" name="ZoneTexte 71"/>
          <p:cNvSpPr txBox="1"/>
          <p:nvPr/>
        </p:nvSpPr>
        <p:spPr>
          <a:xfrm>
            <a:off x="7508240" y="1683995"/>
            <a:ext cx="3770364" cy="426784"/>
          </a:xfrm>
          <a:prstGeom prst="rect">
            <a:avLst/>
          </a:prstGeom>
          <a:noFill/>
        </p:spPr>
        <p:txBody>
          <a:bodyPr wrap="square" rtlCol="0">
            <a:spAutoFit/>
          </a:bodyPr>
          <a:lstStyle/>
          <a:p>
            <a:pPr lvl="0" algn="r">
              <a:lnSpc>
                <a:spcPct val="150000"/>
              </a:lnSpc>
            </a:pPr>
            <a:r>
              <a:rPr lang="fr-FR" sz="1600" dirty="0">
                <a:solidFill>
                  <a:srgbClr val="C04286"/>
                </a:solidFill>
                <a:latin typeface="Poppins" panose="00000500000000000000" pitchFamily="2" charset="0"/>
                <a:cs typeface="Poppins" panose="00000500000000000000" pitchFamily="2" charset="0"/>
              </a:rPr>
              <a:t>Recommandations opérationnelles</a:t>
            </a:r>
          </a:p>
        </p:txBody>
      </p:sp>
      <p:sp>
        <p:nvSpPr>
          <p:cNvPr id="28" name="Larme 27"/>
          <p:cNvSpPr/>
          <p:nvPr/>
        </p:nvSpPr>
        <p:spPr>
          <a:xfrm>
            <a:off x="1330219" y="2947374"/>
            <a:ext cx="556277" cy="556277"/>
          </a:xfrm>
          <a:prstGeom prst="teardrop">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a:off x="1425396" y="2836406"/>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Tree>
    <p:extLst>
      <p:ext uri="{BB962C8B-B14F-4D97-AF65-F5344CB8AC3E}">
        <p14:creationId xmlns:p14="http://schemas.microsoft.com/office/powerpoint/2010/main" xmlns="" val="16695415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 4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
        <p:nvSpPr>
          <p:cNvPr id="46" name="Ellipse 45"/>
          <p:cNvSpPr/>
          <p:nvPr/>
        </p:nvSpPr>
        <p:spPr>
          <a:xfrm>
            <a:off x="1297636" y="5713407"/>
            <a:ext cx="566399" cy="566399"/>
          </a:xfrm>
          <a:prstGeom prst="ellipse">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1297636" y="2027342"/>
            <a:ext cx="566399" cy="566399"/>
          </a:xfrm>
          <a:prstGeom prst="ellipse">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1297636" y="2634567"/>
            <a:ext cx="566399" cy="566399"/>
          </a:xfrm>
          <a:prstGeom prst="ellipse">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1297636" y="3255463"/>
            <a:ext cx="566399" cy="566399"/>
          </a:xfrm>
          <a:prstGeom prst="ellipse">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1297636" y="3864714"/>
            <a:ext cx="566399" cy="566399"/>
          </a:xfrm>
          <a:prstGeom prst="ellipse">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297636" y="4481087"/>
            <a:ext cx="566399" cy="566399"/>
          </a:xfrm>
          <a:prstGeom prst="ellipse">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297636" y="5083586"/>
            <a:ext cx="566399" cy="566399"/>
          </a:xfrm>
          <a:prstGeom prst="ellipse">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1911414" y="5715601"/>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962430"/>
            <a:ext cx="12192000" cy="6854251"/>
          </a:xfrm>
          <a:prstGeom prst="rect">
            <a:avLst/>
          </a:prstGeom>
        </p:spPr>
      </p:pic>
      <p:sp>
        <p:nvSpPr>
          <p:cNvPr id="24" name="Rectangle 23"/>
          <p:cNvSpPr/>
          <p:nvPr/>
        </p:nvSpPr>
        <p:spPr>
          <a:xfrm>
            <a:off x="1917930" y="5085780"/>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387478" y="4972180"/>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6</a:t>
            </a:r>
          </a:p>
        </p:txBody>
      </p:sp>
      <p:pic>
        <p:nvPicPr>
          <p:cNvPr id="26" name="Imag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0"/>
            <a:ext cx="12192000" cy="6854251"/>
          </a:xfrm>
          <a:prstGeom prst="rect">
            <a:avLst/>
          </a:prstGeom>
        </p:spPr>
      </p:pic>
      <p:sp>
        <p:nvSpPr>
          <p:cNvPr id="66" name="ZoneTexte 65"/>
          <p:cNvSpPr txBox="1"/>
          <p:nvPr/>
        </p:nvSpPr>
        <p:spPr>
          <a:xfrm>
            <a:off x="1387478" y="255029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
        <p:nvSpPr>
          <p:cNvPr id="44" name="Rectangle 43"/>
          <p:cNvSpPr/>
          <p:nvPr/>
        </p:nvSpPr>
        <p:spPr>
          <a:xfrm>
            <a:off x="1917931" y="3253138"/>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917931" y="3864569"/>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1917930" y="4476000"/>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917931" y="2641707"/>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17930" y="2030276"/>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2019596" y="2205867"/>
            <a:ext cx="9125924" cy="4070345"/>
          </a:xfrm>
          <a:prstGeom prst="rect">
            <a:avLst/>
          </a:prstGeom>
          <a:noFill/>
        </p:spPr>
        <p:txBody>
          <a:bodyPr wrap="square" rtlCol="0">
            <a:spAutoFit/>
          </a:bodyPr>
          <a:lstStyle/>
          <a:p>
            <a:pPr lvl="0"/>
            <a:r>
              <a:rPr lang="fr-FR" sz="1100" dirty="0">
                <a:latin typeface="Poppins Light" panose="00000400000000000000" pitchFamily="2" charset="0"/>
                <a:cs typeface="Poppins Light" panose="00000400000000000000" pitchFamily="2" charset="0"/>
              </a:rPr>
              <a:t>Mutualiser l’ensemble des infrastructures des opérateurs télécoms (Fibre et ADSL)</a:t>
            </a:r>
          </a:p>
          <a:p>
            <a:pPr lvl="0"/>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Renforcer la sécurité juridique et permettre aux sociétés de services publics de donner accès à leurs capacités de fibres excédentaires </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Garantir un environnement favorable à la mise en place d’une concurrence juste et efficace sur le marché du haut débit.</a:t>
            </a:r>
          </a:p>
          <a:p>
            <a:pPr lvl="0">
              <a:lnSpc>
                <a:spcPct val="2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Accroître la concurrence sur le marché́ des télécoms en améliorant le champ d’application des lois et les pouvoirs de sanction par le conseil de la concurrence ou tout autre autorité compétente </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Augmenter les capacités intercontinentales et accroitre le nombre de câbles sous-marins</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Encourager la généralisation de la fibre optique dans l’ensemble des projets de construction du pays et bannir définitivement les câbles en cuivre</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Anticiper la réflexion autour des problématiques relatives au déploiement du réseau 5G (Fréquences utilisées, liberté d’utilisation, etc.)</a:t>
            </a:r>
          </a:p>
        </p:txBody>
      </p:sp>
      <p:sp>
        <p:nvSpPr>
          <p:cNvPr id="65" name="ZoneTexte 64"/>
          <p:cNvSpPr txBox="1"/>
          <p:nvPr/>
        </p:nvSpPr>
        <p:spPr>
          <a:xfrm>
            <a:off x="1387478" y="1950722"/>
            <a:ext cx="373179" cy="738664"/>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1</a:t>
            </a:r>
          </a:p>
        </p:txBody>
      </p:sp>
      <p:sp>
        <p:nvSpPr>
          <p:cNvPr id="67" name="ZoneTexte 66"/>
          <p:cNvSpPr txBox="1"/>
          <p:nvPr/>
        </p:nvSpPr>
        <p:spPr>
          <a:xfrm>
            <a:off x="1387478" y="316324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3</a:t>
            </a:r>
          </a:p>
        </p:txBody>
      </p:sp>
      <p:sp>
        <p:nvSpPr>
          <p:cNvPr id="68" name="ZoneTexte 67"/>
          <p:cNvSpPr txBox="1"/>
          <p:nvPr/>
        </p:nvSpPr>
        <p:spPr>
          <a:xfrm>
            <a:off x="1387478" y="3762824"/>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4</a:t>
            </a:r>
          </a:p>
        </p:txBody>
      </p:sp>
      <p:sp>
        <p:nvSpPr>
          <p:cNvPr id="69" name="ZoneTexte 68"/>
          <p:cNvSpPr txBox="1"/>
          <p:nvPr/>
        </p:nvSpPr>
        <p:spPr>
          <a:xfrm>
            <a:off x="1387478" y="4362400"/>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5</a:t>
            </a:r>
          </a:p>
        </p:txBody>
      </p:sp>
      <p:sp>
        <p:nvSpPr>
          <p:cNvPr id="72" name="ZoneTexte 71"/>
          <p:cNvSpPr txBox="1"/>
          <p:nvPr/>
        </p:nvSpPr>
        <p:spPr>
          <a:xfrm>
            <a:off x="7508240" y="1546699"/>
            <a:ext cx="3770364" cy="426784"/>
          </a:xfrm>
          <a:prstGeom prst="rect">
            <a:avLst/>
          </a:prstGeom>
          <a:noFill/>
        </p:spPr>
        <p:txBody>
          <a:bodyPr wrap="square" rtlCol="0">
            <a:spAutoFit/>
          </a:bodyPr>
          <a:lstStyle/>
          <a:p>
            <a:pPr lvl="0" algn="r">
              <a:lnSpc>
                <a:spcPct val="150000"/>
              </a:lnSpc>
            </a:pPr>
            <a:r>
              <a:rPr lang="fr-FR" sz="1600" dirty="0">
                <a:solidFill>
                  <a:srgbClr val="F19343"/>
                </a:solidFill>
                <a:latin typeface="Poppins" panose="00000500000000000000" pitchFamily="2" charset="0"/>
                <a:cs typeface="Poppins" panose="00000500000000000000" pitchFamily="2" charset="0"/>
              </a:rPr>
              <a:t>Recommandations stratégiques</a:t>
            </a:r>
          </a:p>
        </p:txBody>
      </p:sp>
      <p:sp>
        <p:nvSpPr>
          <p:cNvPr id="42" name="ZoneTexte 41"/>
          <p:cNvSpPr txBox="1"/>
          <p:nvPr/>
        </p:nvSpPr>
        <p:spPr>
          <a:xfrm>
            <a:off x="1330217" y="414507"/>
            <a:ext cx="10147407" cy="1384995"/>
          </a:xfrm>
          <a:prstGeom prst="rect">
            <a:avLst/>
          </a:prstGeom>
          <a:noFill/>
        </p:spPr>
        <p:txBody>
          <a:bodyPr wrap="square" rtlCol="0">
            <a:spAutoFit/>
          </a:bodyPr>
          <a:lstStyle/>
          <a:p>
            <a:pPr lvl="0">
              <a:lnSpc>
                <a:spcPct val="150000"/>
              </a:lnSpc>
            </a:pPr>
            <a:r>
              <a:rPr lang="fr-FR" sz="2800" b="1" dirty="0">
                <a:solidFill>
                  <a:srgbClr val="C5498B"/>
                </a:solidFill>
                <a:latin typeface="Poppins" panose="00000500000000000000" pitchFamily="2" charset="0"/>
                <a:cs typeface="Poppins" panose="00000500000000000000" pitchFamily="2" charset="0"/>
              </a:rPr>
              <a:t>F</a:t>
            </a:r>
            <a:r>
              <a:rPr lang="fr-FR" sz="2800" b="1" dirty="0">
                <a:solidFill>
                  <a:schemeClr val="bg2">
                    <a:lumMod val="25000"/>
                  </a:schemeClr>
                </a:solidFill>
                <a:latin typeface="Poppins" panose="00000500000000000000" pitchFamily="2" charset="0"/>
                <a:cs typeface="Poppins" panose="00000500000000000000" pitchFamily="2" charset="0"/>
              </a:rPr>
              <a:t>ibre et connectivité</a:t>
            </a:r>
          </a:p>
          <a:p>
            <a:pPr>
              <a:lnSpc>
                <a:spcPct val="150000"/>
              </a:lnSpc>
            </a:pPr>
            <a:r>
              <a:rPr lang="fr-FR" sz="1400" dirty="0">
                <a:solidFill>
                  <a:schemeClr val="bg2">
                    <a:lumMod val="25000"/>
                  </a:schemeClr>
                </a:solidFill>
                <a:latin typeface="Poppins" panose="00000500000000000000" pitchFamily="2" charset="0"/>
                <a:cs typeface="Poppins" panose="00000500000000000000" pitchFamily="2" charset="0"/>
              </a:rPr>
              <a:t>déverrouiller les résistances et prioriser les investissements en matière de renouvellement et de modernisation des Infrastructures IT</a:t>
            </a:r>
          </a:p>
        </p:txBody>
      </p:sp>
      <p:sp>
        <p:nvSpPr>
          <p:cNvPr id="47" name="ZoneTexte 46"/>
          <p:cNvSpPr txBox="1"/>
          <p:nvPr/>
        </p:nvSpPr>
        <p:spPr>
          <a:xfrm>
            <a:off x="1387478" y="5591581"/>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7</a:t>
            </a:r>
          </a:p>
        </p:txBody>
      </p:sp>
    </p:spTree>
    <p:extLst>
      <p:ext uri="{BB962C8B-B14F-4D97-AF65-F5344CB8AC3E}">
        <p14:creationId xmlns:p14="http://schemas.microsoft.com/office/powerpoint/2010/main" xmlns="" val="1340682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
        <p:nvSpPr>
          <p:cNvPr id="46" name="Ellipse 45"/>
          <p:cNvSpPr/>
          <p:nvPr/>
        </p:nvSpPr>
        <p:spPr>
          <a:xfrm>
            <a:off x="1297636" y="5713407"/>
            <a:ext cx="566399" cy="566399"/>
          </a:xfrm>
          <a:prstGeom prst="ellipse">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1297636" y="2027342"/>
            <a:ext cx="566399" cy="566399"/>
          </a:xfrm>
          <a:prstGeom prst="ellipse">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1297636" y="2634567"/>
            <a:ext cx="566399" cy="566399"/>
          </a:xfrm>
          <a:prstGeom prst="ellipse">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1297636" y="3255463"/>
            <a:ext cx="566399" cy="566399"/>
          </a:xfrm>
          <a:prstGeom prst="ellipse">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1297636" y="3864714"/>
            <a:ext cx="566399" cy="566399"/>
          </a:xfrm>
          <a:prstGeom prst="ellipse">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297636" y="4481087"/>
            <a:ext cx="566399" cy="566399"/>
          </a:xfrm>
          <a:prstGeom prst="ellipse">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297636" y="5083586"/>
            <a:ext cx="566399" cy="566399"/>
          </a:xfrm>
          <a:prstGeom prst="ellipse">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1911414" y="5715601"/>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962430"/>
            <a:ext cx="12192000" cy="6854251"/>
          </a:xfrm>
          <a:prstGeom prst="rect">
            <a:avLst/>
          </a:prstGeom>
        </p:spPr>
      </p:pic>
      <p:sp>
        <p:nvSpPr>
          <p:cNvPr id="24" name="Rectangle 23"/>
          <p:cNvSpPr/>
          <p:nvPr/>
        </p:nvSpPr>
        <p:spPr>
          <a:xfrm>
            <a:off x="1917930" y="5085780"/>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1387478" y="4972180"/>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6</a:t>
            </a:r>
          </a:p>
        </p:txBody>
      </p:sp>
      <p:pic>
        <p:nvPicPr>
          <p:cNvPr id="26" name="Imag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0"/>
            <a:ext cx="12192000" cy="6854251"/>
          </a:xfrm>
          <a:prstGeom prst="rect">
            <a:avLst/>
          </a:prstGeom>
        </p:spPr>
      </p:pic>
      <p:sp>
        <p:nvSpPr>
          <p:cNvPr id="66" name="ZoneTexte 65"/>
          <p:cNvSpPr txBox="1"/>
          <p:nvPr/>
        </p:nvSpPr>
        <p:spPr>
          <a:xfrm>
            <a:off x="1387478" y="255029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
        <p:nvSpPr>
          <p:cNvPr id="44" name="Rectangle 43"/>
          <p:cNvSpPr/>
          <p:nvPr/>
        </p:nvSpPr>
        <p:spPr>
          <a:xfrm>
            <a:off x="1917931" y="3253138"/>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917931" y="3864569"/>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1917930" y="4476000"/>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917931" y="2641707"/>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17930" y="2030276"/>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2019596" y="2205867"/>
            <a:ext cx="9125924" cy="3985706"/>
          </a:xfrm>
          <a:prstGeom prst="rect">
            <a:avLst/>
          </a:prstGeom>
          <a:noFill/>
        </p:spPr>
        <p:txBody>
          <a:bodyPr wrap="square" rtlCol="0">
            <a:spAutoFit/>
          </a:bodyPr>
          <a:lstStyle/>
          <a:p>
            <a:pPr lvl="0"/>
            <a:r>
              <a:rPr lang="fr-FR" sz="1100" dirty="0">
                <a:latin typeface="Poppins Light" panose="00000400000000000000" pitchFamily="2" charset="0"/>
                <a:cs typeface="Poppins Light" panose="00000400000000000000" pitchFamily="2" charset="0"/>
              </a:rPr>
              <a:t>Créer un « opérateur d’opérateurs » dont la mission sera la gestion de l’infrastructure ADSL et la fibre optique</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Attribuer des licences d’opérateur d’infrastructure pour développer le réseau fibre optique et le commercialiser auprès des opérateurs télécoms</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Actualiser les textes régissant l’urbanisme, l’aménagement du territoire et travaux de génie civil dans le domaine public pour y inscrire les obligations de partage avec un pilotage central par les autorités en charge du Plan National Haut Débit</a:t>
            </a: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Déployer une coordination des travaux de génie civil dans la réalisation des infrastructures afin de baisser significativement les coûts de l’extension des </a:t>
            </a:r>
            <a:r>
              <a:rPr lang="fr-FR" sz="1100" dirty="0" err="1">
                <a:latin typeface="Poppins Light" panose="00000400000000000000" pitchFamily="2" charset="0"/>
                <a:cs typeface="Poppins Light" panose="00000400000000000000" pitchFamily="2" charset="0"/>
              </a:rPr>
              <a:t>backbones</a:t>
            </a:r>
            <a:r>
              <a:rPr lang="fr-FR" sz="1100" dirty="0">
                <a:latin typeface="Poppins Light" panose="00000400000000000000" pitchFamily="2" charset="0"/>
                <a:cs typeface="Poppins Light" panose="00000400000000000000" pitchFamily="2" charset="0"/>
              </a:rPr>
              <a:t> fibres optiques</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Rendre effectif le dégroupage XDSL, en appelant à l’ouverture effective du marché́ à la concurrence </a:t>
            </a:r>
          </a:p>
          <a:p>
            <a:pPr lvl="0">
              <a:lnSpc>
                <a:spcPct val="2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Favoriser le financement des zones les moins denses avec des partenariats public-privé</a:t>
            </a:r>
          </a:p>
          <a:p>
            <a:pPr lvl="0"/>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Consacrer l’infrastructure télécom comme une infrastructure essentielle exonérée des droits de passage pour les 20 ans à venir</a:t>
            </a:r>
          </a:p>
        </p:txBody>
      </p:sp>
      <p:sp>
        <p:nvSpPr>
          <p:cNvPr id="65" name="ZoneTexte 64"/>
          <p:cNvSpPr txBox="1"/>
          <p:nvPr/>
        </p:nvSpPr>
        <p:spPr>
          <a:xfrm>
            <a:off x="1387478" y="1950722"/>
            <a:ext cx="373179" cy="738664"/>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1</a:t>
            </a:r>
          </a:p>
        </p:txBody>
      </p:sp>
      <p:sp>
        <p:nvSpPr>
          <p:cNvPr id="67" name="ZoneTexte 66"/>
          <p:cNvSpPr txBox="1"/>
          <p:nvPr/>
        </p:nvSpPr>
        <p:spPr>
          <a:xfrm>
            <a:off x="1387478" y="316324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3</a:t>
            </a:r>
          </a:p>
        </p:txBody>
      </p:sp>
      <p:sp>
        <p:nvSpPr>
          <p:cNvPr id="68" name="ZoneTexte 67"/>
          <p:cNvSpPr txBox="1"/>
          <p:nvPr/>
        </p:nvSpPr>
        <p:spPr>
          <a:xfrm>
            <a:off x="1387478" y="3762824"/>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4</a:t>
            </a:r>
          </a:p>
        </p:txBody>
      </p:sp>
      <p:sp>
        <p:nvSpPr>
          <p:cNvPr id="69" name="ZoneTexte 68"/>
          <p:cNvSpPr txBox="1"/>
          <p:nvPr/>
        </p:nvSpPr>
        <p:spPr>
          <a:xfrm>
            <a:off x="1387478" y="4362400"/>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5</a:t>
            </a:r>
          </a:p>
        </p:txBody>
      </p:sp>
      <p:sp>
        <p:nvSpPr>
          <p:cNvPr id="72" name="ZoneTexte 71"/>
          <p:cNvSpPr txBox="1"/>
          <p:nvPr/>
        </p:nvSpPr>
        <p:spPr>
          <a:xfrm>
            <a:off x="7508240" y="1546699"/>
            <a:ext cx="3770364" cy="461665"/>
          </a:xfrm>
          <a:prstGeom prst="rect">
            <a:avLst/>
          </a:prstGeom>
          <a:noFill/>
        </p:spPr>
        <p:txBody>
          <a:bodyPr wrap="square" rtlCol="0">
            <a:spAutoFit/>
          </a:bodyPr>
          <a:lstStyle/>
          <a:p>
            <a:pPr lvl="0" algn="r">
              <a:lnSpc>
                <a:spcPct val="150000"/>
              </a:lnSpc>
            </a:pPr>
            <a:r>
              <a:rPr lang="fr-FR" sz="1600" dirty="0">
                <a:solidFill>
                  <a:srgbClr val="C04286"/>
                </a:solidFill>
                <a:latin typeface="Poppins" panose="00000500000000000000" pitchFamily="2" charset="0"/>
                <a:cs typeface="Poppins" panose="00000500000000000000" pitchFamily="2" charset="0"/>
              </a:rPr>
              <a:t>Recommandations opérationnelles</a:t>
            </a:r>
          </a:p>
        </p:txBody>
      </p:sp>
      <p:sp>
        <p:nvSpPr>
          <p:cNvPr id="42" name="ZoneTexte 41"/>
          <p:cNvSpPr txBox="1"/>
          <p:nvPr/>
        </p:nvSpPr>
        <p:spPr>
          <a:xfrm>
            <a:off x="1330217" y="414507"/>
            <a:ext cx="10147407" cy="1384995"/>
          </a:xfrm>
          <a:prstGeom prst="rect">
            <a:avLst/>
          </a:prstGeom>
          <a:noFill/>
        </p:spPr>
        <p:txBody>
          <a:bodyPr wrap="square" rtlCol="0">
            <a:spAutoFit/>
          </a:bodyPr>
          <a:lstStyle/>
          <a:p>
            <a:pPr lvl="0">
              <a:lnSpc>
                <a:spcPct val="150000"/>
              </a:lnSpc>
            </a:pPr>
            <a:r>
              <a:rPr lang="fr-FR" sz="2800" b="1" dirty="0">
                <a:solidFill>
                  <a:srgbClr val="C5498B"/>
                </a:solidFill>
                <a:latin typeface="Poppins" panose="00000500000000000000" pitchFamily="2" charset="0"/>
                <a:cs typeface="Poppins" panose="00000500000000000000" pitchFamily="2" charset="0"/>
              </a:rPr>
              <a:t>F</a:t>
            </a:r>
            <a:r>
              <a:rPr lang="fr-FR" sz="2800" b="1" dirty="0">
                <a:solidFill>
                  <a:schemeClr val="bg2">
                    <a:lumMod val="25000"/>
                  </a:schemeClr>
                </a:solidFill>
                <a:latin typeface="Poppins" panose="00000500000000000000" pitchFamily="2" charset="0"/>
                <a:cs typeface="Poppins" panose="00000500000000000000" pitchFamily="2" charset="0"/>
              </a:rPr>
              <a:t>ibre et connectivité</a:t>
            </a:r>
          </a:p>
          <a:p>
            <a:pPr>
              <a:lnSpc>
                <a:spcPct val="150000"/>
              </a:lnSpc>
            </a:pPr>
            <a:r>
              <a:rPr lang="fr-FR" sz="1400" dirty="0">
                <a:solidFill>
                  <a:schemeClr val="bg2">
                    <a:lumMod val="25000"/>
                  </a:schemeClr>
                </a:solidFill>
                <a:latin typeface="Poppins" panose="00000500000000000000" pitchFamily="2" charset="0"/>
                <a:cs typeface="Poppins" panose="00000500000000000000" pitchFamily="2" charset="0"/>
              </a:rPr>
              <a:t>déverrouiller les résistances et prioriser les investissements en matière de renouvellement et de modernisation des Infrastructures IT</a:t>
            </a:r>
          </a:p>
        </p:txBody>
      </p:sp>
      <p:sp>
        <p:nvSpPr>
          <p:cNvPr id="47" name="ZoneTexte 46"/>
          <p:cNvSpPr txBox="1"/>
          <p:nvPr/>
        </p:nvSpPr>
        <p:spPr>
          <a:xfrm>
            <a:off x="1387478" y="5591581"/>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7</a:t>
            </a:r>
          </a:p>
        </p:txBody>
      </p:sp>
    </p:spTree>
    <p:extLst>
      <p:ext uri="{BB962C8B-B14F-4D97-AF65-F5344CB8AC3E}">
        <p14:creationId xmlns:p14="http://schemas.microsoft.com/office/powerpoint/2010/main" xmlns="" val="1193509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4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
        <p:nvSpPr>
          <p:cNvPr id="29" name="Rogner et arrondir un rectangle à un seul coin 28"/>
          <p:cNvSpPr/>
          <p:nvPr/>
        </p:nvSpPr>
        <p:spPr>
          <a:xfrm rot="16200000">
            <a:off x="1302066" y="2642824"/>
            <a:ext cx="561969" cy="561969"/>
          </a:xfrm>
          <a:prstGeom prst="snipRoundRect">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ogner et arrondir un rectangle à un seul coin 30"/>
          <p:cNvSpPr/>
          <p:nvPr/>
        </p:nvSpPr>
        <p:spPr>
          <a:xfrm rot="16200000">
            <a:off x="1303040" y="3251994"/>
            <a:ext cx="561969" cy="561969"/>
          </a:xfrm>
          <a:prstGeom prst="snipRoundRect">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ogner et arrondir un rectangle à un seul coin 31"/>
          <p:cNvSpPr/>
          <p:nvPr/>
        </p:nvSpPr>
        <p:spPr>
          <a:xfrm rot="16200000">
            <a:off x="1302066" y="3861164"/>
            <a:ext cx="561969" cy="561969"/>
          </a:xfrm>
          <a:prstGeom prst="snipRoundRect">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ogner et arrondir un rectangle à un seul coin 32"/>
          <p:cNvSpPr/>
          <p:nvPr/>
        </p:nvSpPr>
        <p:spPr>
          <a:xfrm rot="16200000">
            <a:off x="1302066" y="4475299"/>
            <a:ext cx="561969" cy="561969"/>
          </a:xfrm>
          <a:prstGeom prst="snipRoundRect">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ogner et arrondir un rectangle à un seul coin 27"/>
          <p:cNvSpPr/>
          <p:nvPr/>
        </p:nvSpPr>
        <p:spPr>
          <a:xfrm rot="16200000">
            <a:off x="1302066" y="2029746"/>
            <a:ext cx="561969" cy="561969"/>
          </a:xfrm>
          <a:prstGeom prst="snipRoundRect">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962430"/>
            <a:ext cx="12192000" cy="6854251"/>
          </a:xfrm>
          <a:prstGeom prst="rect">
            <a:avLst/>
          </a:prstGeom>
        </p:spPr>
      </p:pic>
      <p:pic>
        <p:nvPicPr>
          <p:cNvPr id="26" name="Imag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0"/>
            <a:ext cx="12192000" cy="6854251"/>
          </a:xfrm>
          <a:prstGeom prst="rect">
            <a:avLst/>
          </a:prstGeom>
        </p:spPr>
      </p:pic>
      <p:sp>
        <p:nvSpPr>
          <p:cNvPr id="66" name="ZoneTexte 65"/>
          <p:cNvSpPr txBox="1"/>
          <p:nvPr/>
        </p:nvSpPr>
        <p:spPr>
          <a:xfrm>
            <a:off x="1387478" y="255029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
        <p:nvSpPr>
          <p:cNvPr id="44" name="Rectangle 43"/>
          <p:cNvSpPr/>
          <p:nvPr/>
        </p:nvSpPr>
        <p:spPr>
          <a:xfrm>
            <a:off x="1917931" y="3253138"/>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917931" y="3864569"/>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1917930" y="4476000"/>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917931" y="2641707"/>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17930" y="2030276"/>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2019596" y="2109369"/>
            <a:ext cx="9416280" cy="2870016"/>
          </a:xfrm>
          <a:prstGeom prst="rect">
            <a:avLst/>
          </a:prstGeom>
          <a:noFill/>
        </p:spPr>
        <p:txBody>
          <a:bodyPr wrap="square" rtlCol="0">
            <a:spAutoFit/>
          </a:bodyPr>
          <a:lstStyle/>
          <a:p>
            <a:pPr lvl="0"/>
            <a:r>
              <a:rPr lang="fr-FR" sz="1050" dirty="0">
                <a:latin typeface="Poppins Light" panose="00000400000000000000" pitchFamily="2" charset="0"/>
                <a:cs typeface="Poppins Light" panose="00000400000000000000" pitchFamily="2" charset="0"/>
              </a:rPr>
              <a:t>Réaliser une évaluation à priori des prérequis et des enjeux des pratiques du </a:t>
            </a:r>
            <a:r>
              <a:rPr lang="fr-FR" sz="1050" dirty="0" err="1">
                <a:latin typeface="Poppins Light" panose="00000400000000000000" pitchFamily="2" charset="0"/>
                <a:cs typeface="Poppins Light" panose="00000400000000000000" pitchFamily="2" charset="0"/>
              </a:rPr>
              <a:t>Big</a:t>
            </a:r>
            <a:r>
              <a:rPr lang="fr-FR" sz="1050" dirty="0">
                <a:latin typeface="Poppins Light" panose="00000400000000000000" pitchFamily="2" charset="0"/>
                <a:cs typeface="Poppins Light" panose="00000400000000000000" pitchFamily="2" charset="0"/>
              </a:rPr>
              <a:t> Data (y compris les villes intelligentes et la </a:t>
            </a:r>
            <a:r>
              <a:rPr lang="fr-FR" sz="1050" dirty="0" err="1">
                <a:latin typeface="Poppins Light" panose="00000400000000000000" pitchFamily="2" charset="0"/>
                <a:cs typeface="Poppins Light" panose="00000400000000000000" pitchFamily="2" charset="0"/>
              </a:rPr>
              <a:t>cybersécurité</a:t>
            </a:r>
            <a:r>
              <a:rPr lang="fr-FR" sz="1050" dirty="0">
                <a:latin typeface="Poppins Light" panose="00000400000000000000" pitchFamily="2" charset="0"/>
                <a:cs typeface="Poppins Light" panose="00000400000000000000" pitchFamily="2" charset="0"/>
              </a:rPr>
              <a:t>), afin d’anticiper les risques potentiels et de déterminer les perspectives de développement de la </a:t>
            </a:r>
            <a:r>
              <a:rPr lang="fr-FR" sz="1050" dirty="0" err="1">
                <a:latin typeface="Poppins Light" panose="00000400000000000000" pitchFamily="2" charset="0"/>
                <a:cs typeface="Poppins Light" panose="00000400000000000000" pitchFamily="2" charset="0"/>
              </a:rPr>
              <a:t>Big</a:t>
            </a:r>
            <a:r>
              <a:rPr lang="fr-FR" sz="1050" dirty="0">
                <a:latin typeface="Poppins Light" panose="00000400000000000000" pitchFamily="2" charset="0"/>
                <a:cs typeface="Poppins Light" panose="00000400000000000000" pitchFamily="2" charset="0"/>
              </a:rPr>
              <a:t> Data et l’Intelligence Artificielle</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Former les jeunes et orienter les études académiques aux nouveaux métiers liés à l’Intelligence artificielle : Data </a:t>
            </a:r>
            <a:r>
              <a:rPr lang="fr-FR" sz="1100" dirty="0" err="1">
                <a:latin typeface="Poppins Light" panose="00000400000000000000" pitchFamily="2" charset="0"/>
                <a:cs typeface="Poppins Light" panose="00000400000000000000" pitchFamily="2" charset="0"/>
              </a:rPr>
              <a:t>Engineers</a:t>
            </a:r>
            <a:r>
              <a:rPr lang="fr-FR" sz="1100" dirty="0">
                <a:latin typeface="Poppins Light" panose="00000400000000000000" pitchFamily="2" charset="0"/>
                <a:cs typeface="Poppins Light" panose="00000400000000000000" pitchFamily="2" charset="0"/>
              </a:rPr>
              <a:t>, Data </a:t>
            </a:r>
            <a:r>
              <a:rPr lang="fr-FR" sz="1100" dirty="0" err="1">
                <a:latin typeface="Poppins Light" panose="00000400000000000000" pitchFamily="2" charset="0"/>
                <a:cs typeface="Poppins Light" panose="00000400000000000000" pitchFamily="2" charset="0"/>
              </a:rPr>
              <a:t>Architects</a:t>
            </a:r>
            <a:r>
              <a:rPr lang="fr-FR" sz="1100" dirty="0">
                <a:latin typeface="Poppins Light" panose="00000400000000000000" pitchFamily="2" charset="0"/>
                <a:cs typeface="Poppins Light" panose="00000400000000000000" pitchFamily="2" charset="0"/>
              </a:rPr>
              <a:t> et Data </a:t>
            </a:r>
            <a:r>
              <a:rPr lang="fr-FR" sz="1100" dirty="0" err="1">
                <a:latin typeface="Poppins Light" panose="00000400000000000000" pitchFamily="2" charset="0"/>
                <a:cs typeface="Poppins Light" panose="00000400000000000000" pitchFamily="2" charset="0"/>
              </a:rPr>
              <a:t>Scientists</a:t>
            </a:r>
            <a:r>
              <a:rPr lang="fr-FR" sz="1100" dirty="0">
                <a:latin typeface="Poppins Light" panose="00000400000000000000" pitchFamily="2" charset="0"/>
                <a:cs typeface="Poppins Light" panose="00000400000000000000" pitchFamily="2" charset="0"/>
              </a:rPr>
              <a:t> </a:t>
            </a: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Focaliser les efforts de développement de l’Intelligence artificielle sur les « Uses Cases » à fort impact autour des problématiques sociales (Détection précoce des maladies…)  ou des sujets économiques (Optimisation des achats par exemple)</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Adapter des lois permettant l’accès aux données en ligne tout en garantissant la protection des données personnelles</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Mettre en place une politique de « </a:t>
            </a:r>
            <a:r>
              <a:rPr lang="fr-FR" sz="1100" dirty="0" err="1">
                <a:latin typeface="Poppins Light" panose="00000400000000000000" pitchFamily="2" charset="0"/>
                <a:cs typeface="Poppins Light" panose="00000400000000000000" pitchFamily="2" charset="0"/>
              </a:rPr>
              <a:t>progicialisation</a:t>
            </a:r>
            <a:r>
              <a:rPr lang="fr-FR" sz="1100" dirty="0">
                <a:latin typeface="Poppins Light" panose="00000400000000000000" pitchFamily="2" charset="0"/>
                <a:cs typeface="Poppins Light" panose="00000400000000000000" pitchFamily="2" charset="0"/>
              </a:rPr>
              <a:t> » des systèmes d’information et de traitement des données dans les organismes publics</a:t>
            </a:r>
          </a:p>
        </p:txBody>
      </p:sp>
      <p:sp>
        <p:nvSpPr>
          <p:cNvPr id="65" name="ZoneTexte 64"/>
          <p:cNvSpPr txBox="1"/>
          <p:nvPr/>
        </p:nvSpPr>
        <p:spPr>
          <a:xfrm>
            <a:off x="1387478" y="1950722"/>
            <a:ext cx="373179" cy="738664"/>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1</a:t>
            </a:r>
          </a:p>
        </p:txBody>
      </p:sp>
      <p:sp>
        <p:nvSpPr>
          <p:cNvPr id="67" name="ZoneTexte 66"/>
          <p:cNvSpPr txBox="1"/>
          <p:nvPr/>
        </p:nvSpPr>
        <p:spPr>
          <a:xfrm>
            <a:off x="1387478" y="316324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3</a:t>
            </a:r>
          </a:p>
        </p:txBody>
      </p:sp>
      <p:sp>
        <p:nvSpPr>
          <p:cNvPr id="68" name="ZoneTexte 67"/>
          <p:cNvSpPr txBox="1"/>
          <p:nvPr/>
        </p:nvSpPr>
        <p:spPr>
          <a:xfrm>
            <a:off x="1387478" y="3762824"/>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4</a:t>
            </a:r>
          </a:p>
        </p:txBody>
      </p:sp>
      <p:sp>
        <p:nvSpPr>
          <p:cNvPr id="69" name="ZoneTexte 68"/>
          <p:cNvSpPr txBox="1"/>
          <p:nvPr/>
        </p:nvSpPr>
        <p:spPr>
          <a:xfrm>
            <a:off x="1387478" y="4362400"/>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5</a:t>
            </a:r>
          </a:p>
        </p:txBody>
      </p:sp>
      <p:sp>
        <p:nvSpPr>
          <p:cNvPr id="72" name="ZoneTexte 71"/>
          <p:cNvSpPr txBox="1"/>
          <p:nvPr/>
        </p:nvSpPr>
        <p:spPr>
          <a:xfrm>
            <a:off x="7508240" y="1546699"/>
            <a:ext cx="3770364" cy="426784"/>
          </a:xfrm>
          <a:prstGeom prst="rect">
            <a:avLst/>
          </a:prstGeom>
          <a:noFill/>
        </p:spPr>
        <p:txBody>
          <a:bodyPr wrap="square" rtlCol="0">
            <a:spAutoFit/>
          </a:bodyPr>
          <a:lstStyle/>
          <a:p>
            <a:pPr lvl="0" algn="r">
              <a:lnSpc>
                <a:spcPct val="150000"/>
              </a:lnSpc>
            </a:pPr>
            <a:r>
              <a:rPr lang="fr-FR" sz="1600" dirty="0">
                <a:solidFill>
                  <a:srgbClr val="F19343"/>
                </a:solidFill>
                <a:latin typeface="Poppins" panose="00000500000000000000" pitchFamily="2" charset="0"/>
                <a:cs typeface="Poppins" panose="00000500000000000000" pitchFamily="2" charset="0"/>
              </a:rPr>
              <a:t>Recommandations stratégiques</a:t>
            </a:r>
          </a:p>
        </p:txBody>
      </p:sp>
      <p:sp>
        <p:nvSpPr>
          <p:cNvPr id="47" name="ZoneTexte 46"/>
          <p:cNvSpPr txBox="1"/>
          <p:nvPr/>
        </p:nvSpPr>
        <p:spPr>
          <a:xfrm>
            <a:off x="1387478" y="5591581"/>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7</a:t>
            </a:r>
          </a:p>
        </p:txBody>
      </p:sp>
      <p:sp>
        <p:nvSpPr>
          <p:cNvPr id="49" name="ZoneTexte 48"/>
          <p:cNvSpPr txBox="1"/>
          <p:nvPr/>
        </p:nvSpPr>
        <p:spPr>
          <a:xfrm>
            <a:off x="1330216" y="414507"/>
            <a:ext cx="10465543" cy="1384995"/>
          </a:xfrm>
          <a:prstGeom prst="rect">
            <a:avLst/>
          </a:prstGeom>
          <a:noFill/>
        </p:spPr>
        <p:txBody>
          <a:bodyPr wrap="square" rtlCol="0">
            <a:spAutoFit/>
          </a:bodyPr>
          <a:lstStyle/>
          <a:p>
            <a:pPr lvl="0">
              <a:lnSpc>
                <a:spcPct val="150000"/>
              </a:lnSpc>
            </a:pPr>
            <a:r>
              <a:rPr lang="fr-FR" sz="2800" b="1" dirty="0" err="1">
                <a:solidFill>
                  <a:srgbClr val="C5498B"/>
                </a:solidFill>
                <a:latin typeface="Poppins" panose="00000500000000000000" pitchFamily="2" charset="0"/>
                <a:cs typeface="Poppins" panose="00000500000000000000" pitchFamily="2" charset="0"/>
              </a:rPr>
              <a:t>B</a:t>
            </a:r>
            <a:r>
              <a:rPr lang="fr-FR" sz="2800" b="1" dirty="0" err="1">
                <a:solidFill>
                  <a:schemeClr val="bg2">
                    <a:lumMod val="25000"/>
                  </a:schemeClr>
                </a:solidFill>
                <a:latin typeface="Poppins" panose="00000500000000000000" pitchFamily="2" charset="0"/>
                <a:cs typeface="Poppins" panose="00000500000000000000" pitchFamily="2" charset="0"/>
              </a:rPr>
              <a:t>ig</a:t>
            </a:r>
            <a:r>
              <a:rPr lang="fr-FR" sz="2800" b="1" dirty="0">
                <a:solidFill>
                  <a:schemeClr val="bg2">
                    <a:lumMod val="25000"/>
                  </a:schemeClr>
                </a:solidFill>
                <a:latin typeface="Poppins" panose="00000500000000000000" pitchFamily="2" charset="0"/>
                <a:cs typeface="Poppins" panose="00000500000000000000" pitchFamily="2" charset="0"/>
              </a:rPr>
              <a:t> Data et souveraineté digitale </a:t>
            </a:r>
          </a:p>
          <a:p>
            <a:pPr lvl="0">
              <a:lnSpc>
                <a:spcPct val="150000"/>
              </a:lnSpc>
            </a:pPr>
            <a:r>
              <a:rPr lang="fr-FR" sz="1400" dirty="0">
                <a:solidFill>
                  <a:schemeClr val="bg2">
                    <a:lumMod val="25000"/>
                  </a:schemeClr>
                </a:solidFill>
                <a:latin typeface="Poppins" panose="00000500000000000000" pitchFamily="2" charset="0"/>
                <a:cs typeface="Poppins" panose="00000500000000000000" pitchFamily="2" charset="0"/>
              </a:rPr>
              <a:t>l’Intelligence artificielle n’est plus un luxe mais un impératif technologique aux enjeux économiques, sociaux et sécuritaires </a:t>
            </a:r>
            <a:r>
              <a:rPr lang="fr-FR" sz="1400" dirty="0" smtClean="0">
                <a:solidFill>
                  <a:schemeClr val="bg2">
                    <a:lumMod val="25000"/>
                  </a:schemeClr>
                </a:solidFill>
                <a:latin typeface="Poppins" panose="00000500000000000000" pitchFamily="2" charset="0"/>
                <a:cs typeface="Poppins" panose="00000500000000000000" pitchFamily="2" charset="0"/>
              </a:rPr>
              <a:t>importants</a:t>
            </a:r>
            <a:endParaRPr lang="fr-FR" sz="1400" dirty="0">
              <a:solidFill>
                <a:schemeClr val="bg2">
                  <a:lumMod val="25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xmlns="" val="41509407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
        <p:nvSpPr>
          <p:cNvPr id="29" name="Rogner et arrondir un rectangle à un seul coin 28"/>
          <p:cNvSpPr/>
          <p:nvPr/>
        </p:nvSpPr>
        <p:spPr>
          <a:xfrm rot="16200000">
            <a:off x="1302066" y="2642824"/>
            <a:ext cx="561969" cy="561969"/>
          </a:xfrm>
          <a:prstGeom prst="snip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ogner et arrondir un rectangle à un seul coin 30"/>
          <p:cNvSpPr/>
          <p:nvPr/>
        </p:nvSpPr>
        <p:spPr>
          <a:xfrm rot="16200000">
            <a:off x="1303040" y="3251994"/>
            <a:ext cx="561969" cy="561969"/>
          </a:xfrm>
          <a:prstGeom prst="snip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ogner et arrondir un rectangle à un seul coin 31"/>
          <p:cNvSpPr/>
          <p:nvPr/>
        </p:nvSpPr>
        <p:spPr>
          <a:xfrm rot="16200000">
            <a:off x="1302066" y="3861164"/>
            <a:ext cx="561969" cy="561969"/>
          </a:xfrm>
          <a:prstGeom prst="snip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ogner et arrondir un rectangle à un seul coin 27"/>
          <p:cNvSpPr/>
          <p:nvPr/>
        </p:nvSpPr>
        <p:spPr>
          <a:xfrm rot="16200000">
            <a:off x="1302066" y="2029746"/>
            <a:ext cx="561969" cy="561969"/>
          </a:xfrm>
          <a:prstGeom prst="snip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962430"/>
            <a:ext cx="12192000" cy="6854251"/>
          </a:xfrm>
          <a:prstGeom prst="rect">
            <a:avLst/>
          </a:prstGeom>
        </p:spPr>
      </p:pic>
      <p:pic>
        <p:nvPicPr>
          <p:cNvPr id="26" name="Imag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0"/>
            <a:ext cx="12192000" cy="6854251"/>
          </a:xfrm>
          <a:prstGeom prst="rect">
            <a:avLst/>
          </a:prstGeom>
        </p:spPr>
      </p:pic>
      <p:sp>
        <p:nvSpPr>
          <p:cNvPr id="66" name="ZoneTexte 65"/>
          <p:cNvSpPr txBox="1"/>
          <p:nvPr/>
        </p:nvSpPr>
        <p:spPr>
          <a:xfrm>
            <a:off x="1387478" y="255029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
        <p:nvSpPr>
          <p:cNvPr id="44" name="Rectangle 43"/>
          <p:cNvSpPr/>
          <p:nvPr/>
        </p:nvSpPr>
        <p:spPr>
          <a:xfrm>
            <a:off x="1917931" y="3253138"/>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917931" y="3864569"/>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917931" y="2641707"/>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17930" y="2030276"/>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2019596" y="2186057"/>
            <a:ext cx="9064964" cy="2208297"/>
          </a:xfrm>
          <a:prstGeom prst="rect">
            <a:avLst/>
          </a:prstGeom>
          <a:noFill/>
        </p:spPr>
        <p:txBody>
          <a:bodyPr wrap="square" rtlCol="0">
            <a:spAutoFit/>
          </a:bodyPr>
          <a:lstStyle/>
          <a:p>
            <a:pPr lvl="0"/>
            <a:r>
              <a:rPr lang="fr-FR" sz="1100" dirty="0">
                <a:latin typeface="Poppins Light" panose="00000400000000000000" pitchFamily="2" charset="0"/>
                <a:cs typeface="Poppins Light" panose="00000400000000000000" pitchFamily="2" charset="0"/>
              </a:rPr>
              <a:t>Créer un Data Center souverain pour éliminer les risques relatifs à la cybercriminalité </a:t>
            </a:r>
          </a:p>
          <a:p>
            <a:pPr lvl="0">
              <a:lnSpc>
                <a:spcPct val="150000"/>
              </a:lnSpc>
            </a:pPr>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Créer un Cloud national pour héberger l’ensemble des données des services publics</a:t>
            </a:r>
          </a:p>
          <a:p>
            <a:pPr lvl="0"/>
            <a:endParaRPr lang="fr-FR" sz="1100" dirty="0">
              <a:latin typeface="Poppins Light" panose="00000400000000000000" pitchFamily="2" charset="0"/>
              <a:cs typeface="Poppins Light" panose="00000400000000000000" pitchFamily="2" charset="0"/>
            </a:endParaRP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Promouvoir les instruments pour l’extraction, la compilation, l’analyse et la visualisation de données économiques, sociales et politiques, afin de faciliter la prise de décision à l’échelle de l’Etat mais aussi du tissu économique</a:t>
            </a: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Créer des modèles de simulations de politiques publiques afin d'améliorer la capacité d'analyse prédictive des gouvernements et la mise en application des stratégies et des outils de contrôle</a:t>
            </a:r>
          </a:p>
        </p:txBody>
      </p:sp>
      <p:sp>
        <p:nvSpPr>
          <p:cNvPr id="65" name="ZoneTexte 64"/>
          <p:cNvSpPr txBox="1"/>
          <p:nvPr/>
        </p:nvSpPr>
        <p:spPr>
          <a:xfrm>
            <a:off x="1387478" y="1950722"/>
            <a:ext cx="373179" cy="738664"/>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1</a:t>
            </a:r>
          </a:p>
        </p:txBody>
      </p:sp>
      <p:sp>
        <p:nvSpPr>
          <p:cNvPr id="67" name="ZoneTexte 66"/>
          <p:cNvSpPr txBox="1"/>
          <p:nvPr/>
        </p:nvSpPr>
        <p:spPr>
          <a:xfrm>
            <a:off x="1387478" y="316324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3</a:t>
            </a:r>
          </a:p>
        </p:txBody>
      </p:sp>
      <p:sp>
        <p:nvSpPr>
          <p:cNvPr id="68" name="ZoneTexte 67"/>
          <p:cNvSpPr txBox="1"/>
          <p:nvPr/>
        </p:nvSpPr>
        <p:spPr>
          <a:xfrm>
            <a:off x="1387478" y="3762824"/>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4</a:t>
            </a:r>
          </a:p>
        </p:txBody>
      </p:sp>
      <p:sp>
        <p:nvSpPr>
          <p:cNvPr id="72" name="ZoneTexte 71"/>
          <p:cNvSpPr txBox="1"/>
          <p:nvPr/>
        </p:nvSpPr>
        <p:spPr>
          <a:xfrm>
            <a:off x="7508240" y="1546699"/>
            <a:ext cx="3770364" cy="426784"/>
          </a:xfrm>
          <a:prstGeom prst="rect">
            <a:avLst/>
          </a:prstGeom>
          <a:noFill/>
        </p:spPr>
        <p:txBody>
          <a:bodyPr wrap="square" rtlCol="0">
            <a:spAutoFit/>
          </a:bodyPr>
          <a:lstStyle/>
          <a:p>
            <a:pPr lvl="0" algn="r">
              <a:lnSpc>
                <a:spcPct val="150000"/>
              </a:lnSpc>
            </a:pPr>
            <a:r>
              <a:rPr lang="fr-FR" sz="1600" dirty="0">
                <a:solidFill>
                  <a:srgbClr val="C04286"/>
                </a:solidFill>
                <a:latin typeface="Poppins" panose="00000500000000000000" pitchFamily="2" charset="0"/>
                <a:cs typeface="Poppins" panose="00000500000000000000" pitchFamily="2" charset="0"/>
              </a:rPr>
              <a:t>Recommandations opérationnelles</a:t>
            </a:r>
          </a:p>
        </p:txBody>
      </p:sp>
      <p:sp>
        <p:nvSpPr>
          <p:cNvPr id="47" name="ZoneTexte 46"/>
          <p:cNvSpPr txBox="1"/>
          <p:nvPr/>
        </p:nvSpPr>
        <p:spPr>
          <a:xfrm>
            <a:off x="1387478" y="5591581"/>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7</a:t>
            </a:r>
          </a:p>
        </p:txBody>
      </p:sp>
      <p:sp>
        <p:nvSpPr>
          <p:cNvPr id="49" name="ZoneTexte 48"/>
          <p:cNvSpPr txBox="1"/>
          <p:nvPr/>
        </p:nvSpPr>
        <p:spPr>
          <a:xfrm>
            <a:off x="1330216" y="414507"/>
            <a:ext cx="10465543" cy="1384995"/>
          </a:xfrm>
          <a:prstGeom prst="rect">
            <a:avLst/>
          </a:prstGeom>
          <a:noFill/>
        </p:spPr>
        <p:txBody>
          <a:bodyPr wrap="square" rtlCol="0">
            <a:spAutoFit/>
          </a:bodyPr>
          <a:lstStyle/>
          <a:p>
            <a:pPr lvl="0">
              <a:lnSpc>
                <a:spcPct val="150000"/>
              </a:lnSpc>
            </a:pPr>
            <a:r>
              <a:rPr lang="fr-FR" sz="2800" b="1" dirty="0" err="1">
                <a:solidFill>
                  <a:srgbClr val="C5498B"/>
                </a:solidFill>
                <a:latin typeface="Poppins" panose="00000500000000000000" pitchFamily="2" charset="0"/>
                <a:cs typeface="Poppins" panose="00000500000000000000" pitchFamily="2" charset="0"/>
              </a:rPr>
              <a:t>B</a:t>
            </a:r>
            <a:r>
              <a:rPr lang="fr-FR" sz="2800" b="1" dirty="0" err="1">
                <a:solidFill>
                  <a:schemeClr val="bg2">
                    <a:lumMod val="25000"/>
                  </a:schemeClr>
                </a:solidFill>
                <a:latin typeface="Poppins" panose="00000500000000000000" pitchFamily="2" charset="0"/>
                <a:cs typeface="Poppins" panose="00000500000000000000" pitchFamily="2" charset="0"/>
              </a:rPr>
              <a:t>ig</a:t>
            </a:r>
            <a:r>
              <a:rPr lang="fr-FR" sz="2800" b="1" dirty="0">
                <a:solidFill>
                  <a:schemeClr val="bg2">
                    <a:lumMod val="25000"/>
                  </a:schemeClr>
                </a:solidFill>
                <a:latin typeface="Poppins" panose="00000500000000000000" pitchFamily="2" charset="0"/>
                <a:cs typeface="Poppins" panose="00000500000000000000" pitchFamily="2" charset="0"/>
              </a:rPr>
              <a:t> Data et souveraineté digitale </a:t>
            </a:r>
          </a:p>
          <a:p>
            <a:pPr lvl="0">
              <a:lnSpc>
                <a:spcPct val="150000"/>
              </a:lnSpc>
            </a:pPr>
            <a:r>
              <a:rPr lang="fr-FR" sz="1400" dirty="0">
                <a:solidFill>
                  <a:schemeClr val="bg2">
                    <a:lumMod val="25000"/>
                  </a:schemeClr>
                </a:solidFill>
                <a:latin typeface="Poppins" panose="00000500000000000000" pitchFamily="2" charset="0"/>
                <a:cs typeface="Poppins" panose="00000500000000000000" pitchFamily="2" charset="0"/>
              </a:rPr>
              <a:t>l’Intelligence artificielle n’est plus un luxe mais un impératif technologique aux enjeux économiques, sociaux et sécuritaires importants</a:t>
            </a:r>
          </a:p>
        </p:txBody>
      </p:sp>
    </p:spTree>
    <p:extLst>
      <p:ext uri="{BB962C8B-B14F-4D97-AF65-F5344CB8AC3E}">
        <p14:creationId xmlns:p14="http://schemas.microsoft.com/office/powerpoint/2010/main" xmlns="" val="677616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 5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874"/>
            <a:ext cx="12195335" cy="6856126"/>
          </a:xfrm>
          <a:prstGeom prst="rect">
            <a:avLst/>
          </a:prstGeom>
        </p:spPr>
      </p:pic>
      <p:sp>
        <p:nvSpPr>
          <p:cNvPr id="24" name="Parallélogramme 23"/>
          <p:cNvSpPr/>
          <p:nvPr/>
        </p:nvSpPr>
        <p:spPr>
          <a:xfrm>
            <a:off x="1133531" y="1987132"/>
            <a:ext cx="756595" cy="560493"/>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Parallélogramme 26"/>
          <p:cNvSpPr/>
          <p:nvPr/>
        </p:nvSpPr>
        <p:spPr>
          <a:xfrm>
            <a:off x="1133530" y="2597879"/>
            <a:ext cx="756595" cy="560493"/>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à coins arrondis 1"/>
          <p:cNvSpPr/>
          <p:nvPr/>
        </p:nvSpPr>
        <p:spPr>
          <a:xfrm rot="5400000">
            <a:off x="10928454" y="2331008"/>
            <a:ext cx="1162273" cy="474524"/>
          </a:xfrm>
          <a:prstGeom prst="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ZoneTexte 65"/>
          <p:cNvSpPr txBox="1"/>
          <p:nvPr/>
        </p:nvSpPr>
        <p:spPr>
          <a:xfrm>
            <a:off x="1324299" y="2471782"/>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
        <p:nvSpPr>
          <p:cNvPr id="41" name="Rectangle 40"/>
          <p:cNvSpPr/>
          <p:nvPr/>
        </p:nvSpPr>
        <p:spPr>
          <a:xfrm>
            <a:off x="1917931" y="2599094"/>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17930" y="1987663"/>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2019596" y="2143444"/>
            <a:ext cx="9064964" cy="938719"/>
          </a:xfrm>
          <a:prstGeom prst="rect">
            <a:avLst/>
          </a:prstGeom>
          <a:noFill/>
        </p:spPr>
        <p:txBody>
          <a:bodyPr wrap="square" rtlCol="0">
            <a:spAutoFit/>
          </a:bodyPr>
          <a:lstStyle/>
          <a:p>
            <a:pPr lvl="0"/>
            <a:r>
              <a:rPr lang="fr-FR" sz="1100" dirty="0">
                <a:latin typeface="Poppins Light" panose="00000400000000000000" pitchFamily="2" charset="0"/>
                <a:cs typeface="Poppins Light" panose="00000400000000000000" pitchFamily="2" charset="0"/>
              </a:rPr>
              <a:t> Lancement d’un curriculum scolaire orientée vers « L’entrepreneuriat » et « L’innovation » et la création de centres de formation professionnels aux métiers du Digital</a:t>
            </a: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Valoriser les champions marocains et leurs </a:t>
            </a:r>
            <a:r>
              <a:rPr lang="fr-FR" sz="1100" dirty="0" err="1">
                <a:latin typeface="Poppins Light" panose="00000400000000000000" pitchFamily="2" charset="0"/>
                <a:cs typeface="Poppins Light" panose="00000400000000000000" pitchFamily="2" charset="0"/>
              </a:rPr>
              <a:t>success</a:t>
            </a:r>
            <a:r>
              <a:rPr lang="fr-FR" sz="1100" dirty="0">
                <a:latin typeface="Poppins Light" panose="00000400000000000000" pitchFamily="2" charset="0"/>
                <a:cs typeface="Poppins Light" panose="00000400000000000000" pitchFamily="2" charset="0"/>
              </a:rPr>
              <a:t> stories et réaliser des programmes sur la télévision et sur les réseaux sociaux pour encourager l’entrepreneuriat et l’innovation chez les étudiants marocains.</a:t>
            </a:r>
          </a:p>
        </p:txBody>
      </p:sp>
      <p:sp>
        <p:nvSpPr>
          <p:cNvPr id="65" name="ZoneTexte 64"/>
          <p:cNvSpPr txBox="1"/>
          <p:nvPr/>
        </p:nvSpPr>
        <p:spPr>
          <a:xfrm>
            <a:off x="1324299" y="1870792"/>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1</a:t>
            </a:r>
          </a:p>
        </p:txBody>
      </p:sp>
      <p:sp>
        <p:nvSpPr>
          <p:cNvPr id="72" name="ZoneTexte 71"/>
          <p:cNvSpPr txBox="1"/>
          <p:nvPr/>
        </p:nvSpPr>
        <p:spPr>
          <a:xfrm rot="5400000">
            <a:off x="9624408" y="2447838"/>
            <a:ext cx="3770364" cy="300082"/>
          </a:xfrm>
          <a:prstGeom prst="rect">
            <a:avLst/>
          </a:prstGeom>
          <a:noFill/>
        </p:spPr>
        <p:txBody>
          <a:bodyPr wrap="square" rtlCol="0">
            <a:spAutoFit/>
          </a:bodyPr>
          <a:lstStyle/>
          <a:p>
            <a:pPr lvl="0" algn="ctr"/>
            <a:r>
              <a:rPr lang="fr-FR" sz="1350" b="1" dirty="0">
                <a:solidFill>
                  <a:schemeClr val="bg1"/>
                </a:solidFill>
                <a:latin typeface="Poppins" panose="00000500000000000000" pitchFamily="2" charset="0"/>
                <a:cs typeface="Poppins" panose="00000500000000000000" pitchFamily="2" charset="0"/>
              </a:rPr>
              <a:t>Talents</a:t>
            </a:r>
          </a:p>
        </p:txBody>
      </p:sp>
      <p:sp>
        <p:nvSpPr>
          <p:cNvPr id="47" name="ZoneTexte 46"/>
          <p:cNvSpPr txBox="1"/>
          <p:nvPr/>
        </p:nvSpPr>
        <p:spPr>
          <a:xfrm>
            <a:off x="1387478" y="4671982"/>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7</a:t>
            </a:r>
          </a:p>
        </p:txBody>
      </p:sp>
      <p:sp>
        <p:nvSpPr>
          <p:cNvPr id="21" name="ZoneTexte 20"/>
          <p:cNvSpPr txBox="1"/>
          <p:nvPr/>
        </p:nvSpPr>
        <p:spPr>
          <a:xfrm>
            <a:off x="1330216" y="414507"/>
            <a:ext cx="10191224" cy="1384995"/>
          </a:xfrm>
          <a:prstGeom prst="rect">
            <a:avLst/>
          </a:prstGeom>
          <a:noFill/>
        </p:spPr>
        <p:txBody>
          <a:bodyPr wrap="square" rtlCol="0">
            <a:spAutoFit/>
          </a:bodyPr>
          <a:lstStyle/>
          <a:p>
            <a:pPr lvl="0">
              <a:lnSpc>
                <a:spcPct val="150000"/>
              </a:lnSpc>
            </a:pPr>
            <a:r>
              <a:rPr lang="fr-FR" sz="2800" b="1" dirty="0">
                <a:solidFill>
                  <a:srgbClr val="0070C0"/>
                </a:solidFill>
                <a:latin typeface="Poppins" panose="00000500000000000000" pitchFamily="2" charset="0"/>
                <a:cs typeface="Poppins" panose="00000500000000000000" pitchFamily="2" charset="0"/>
              </a:rPr>
              <a:t>S</a:t>
            </a:r>
            <a:r>
              <a:rPr lang="fr-FR" sz="2800" b="1" dirty="0">
                <a:solidFill>
                  <a:schemeClr val="bg2">
                    <a:lumMod val="25000"/>
                  </a:schemeClr>
                </a:solidFill>
                <a:latin typeface="Poppins" panose="00000500000000000000" pitchFamily="2" charset="0"/>
                <a:cs typeface="Poppins" panose="00000500000000000000" pitchFamily="2" charset="0"/>
              </a:rPr>
              <a:t>tart-ups et innovation </a:t>
            </a:r>
          </a:p>
          <a:p>
            <a:pPr lvl="0">
              <a:lnSpc>
                <a:spcPct val="150000"/>
              </a:lnSpc>
            </a:pPr>
            <a:r>
              <a:rPr lang="fr-FR" sz="1400" dirty="0">
                <a:solidFill>
                  <a:schemeClr val="bg2">
                    <a:lumMod val="25000"/>
                  </a:schemeClr>
                </a:solidFill>
                <a:latin typeface="Poppins" panose="00000500000000000000" pitchFamily="2" charset="0"/>
                <a:cs typeface="Poppins" panose="00000500000000000000" pitchFamily="2" charset="0"/>
              </a:rPr>
              <a:t>la création d’incubateurs d’entreprises innovantes et le soutien à la R&amp;D constituent des leviers de croissances considérables et créent de la valeur sur le plan matériel et immatériel</a:t>
            </a:r>
          </a:p>
        </p:txBody>
      </p:sp>
      <p:sp>
        <p:nvSpPr>
          <p:cNvPr id="22" name="Parallélogramme 21"/>
          <p:cNvSpPr/>
          <p:nvPr/>
        </p:nvSpPr>
        <p:spPr>
          <a:xfrm>
            <a:off x="1145562" y="4076417"/>
            <a:ext cx="720454" cy="533719"/>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Parallélogramme 25"/>
          <p:cNvSpPr/>
          <p:nvPr/>
        </p:nvSpPr>
        <p:spPr>
          <a:xfrm>
            <a:off x="1149264" y="3412883"/>
            <a:ext cx="720454" cy="533719"/>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Parallélogramme 27"/>
          <p:cNvSpPr/>
          <p:nvPr/>
        </p:nvSpPr>
        <p:spPr>
          <a:xfrm>
            <a:off x="1140296" y="4682385"/>
            <a:ext cx="720454" cy="533719"/>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p:cNvSpPr/>
          <p:nvPr/>
        </p:nvSpPr>
        <p:spPr>
          <a:xfrm>
            <a:off x="1917931" y="4082490"/>
            <a:ext cx="9360672" cy="53014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1911658" y="4677715"/>
            <a:ext cx="9360672" cy="53014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1319367" y="3937125"/>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4</a:t>
            </a:r>
          </a:p>
        </p:txBody>
      </p:sp>
      <p:sp>
        <p:nvSpPr>
          <p:cNvPr id="36" name="Rectangle 35"/>
          <p:cNvSpPr/>
          <p:nvPr/>
        </p:nvSpPr>
        <p:spPr>
          <a:xfrm>
            <a:off x="1917930" y="3315506"/>
            <a:ext cx="9360673" cy="71292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p:cNvSpPr txBox="1"/>
          <p:nvPr/>
        </p:nvSpPr>
        <p:spPr>
          <a:xfrm>
            <a:off x="1939464" y="3390007"/>
            <a:ext cx="9064964" cy="1785104"/>
          </a:xfrm>
          <a:prstGeom prst="rect">
            <a:avLst/>
          </a:prstGeom>
          <a:noFill/>
        </p:spPr>
        <p:txBody>
          <a:bodyPr wrap="square" rtlCol="0">
            <a:spAutoFit/>
          </a:bodyPr>
          <a:lstStyle/>
          <a:p>
            <a:pPr lvl="0"/>
            <a:r>
              <a:rPr lang="fr-FR" sz="1100" dirty="0">
                <a:latin typeface="Poppins Light" panose="00000400000000000000" pitchFamily="2" charset="0"/>
                <a:cs typeface="Poppins Light" panose="00000400000000000000" pitchFamily="2" charset="0"/>
              </a:rPr>
              <a:t>Mettre en place un label startups. Ce label pourra être octroyé aux entreprises qui répondent à un nombre de critères dont : la capacité d’innovation, le potentiel de croissance, la durée de vie ne dépassant pas 8 ans, un chiffre d’affaires ne dépassant pas 100 millions de Dirhams. Ce projet devra être porté par l’ADD en collaboration avec l’APEBI et la CGEM.</a:t>
            </a:r>
          </a:p>
          <a:p>
            <a:pPr lvl="0"/>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Créer des incubateurs et des pépinières de </a:t>
            </a:r>
            <a:r>
              <a:rPr lang="fr-FR" sz="1100" dirty="0" err="1">
                <a:latin typeface="Poppins Light" panose="00000400000000000000" pitchFamily="2" charset="0"/>
                <a:cs typeface="Poppins Light" panose="00000400000000000000" pitchFamily="2" charset="0"/>
              </a:rPr>
              <a:t>starts</a:t>
            </a:r>
            <a:r>
              <a:rPr lang="fr-FR" sz="1100" dirty="0">
                <a:latin typeface="Poppins Light" panose="00000400000000000000" pitchFamily="2" charset="0"/>
                <a:cs typeface="Poppins Light" panose="00000400000000000000" pitchFamily="2" charset="0"/>
              </a:rPr>
              <a:t> up dans des zones dédiées (franches)</a:t>
            </a:r>
          </a:p>
          <a:p>
            <a:pPr lvl="0"/>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Prévoir des </a:t>
            </a:r>
            <a:r>
              <a:rPr lang="fr-FR" sz="1100" dirty="0" err="1">
                <a:latin typeface="Poppins Light" panose="00000400000000000000" pitchFamily="2" charset="0"/>
                <a:cs typeface="Poppins Light" panose="00000400000000000000" pitchFamily="2" charset="0"/>
              </a:rPr>
              <a:t>incentives</a:t>
            </a:r>
            <a:r>
              <a:rPr lang="fr-FR" sz="1100" dirty="0">
                <a:latin typeface="Poppins Light" panose="00000400000000000000" pitchFamily="2" charset="0"/>
                <a:cs typeface="Poppins Light" panose="00000400000000000000" pitchFamily="2" charset="0"/>
              </a:rPr>
              <a:t> fiscales pour encourager la création et le développement des start-ups (Abattement fiscal, exonération de l’IS, etc.)</a:t>
            </a:r>
          </a:p>
        </p:txBody>
      </p:sp>
      <p:sp>
        <p:nvSpPr>
          <p:cNvPr id="38" name="ZoneTexte 37"/>
          <p:cNvSpPr txBox="1"/>
          <p:nvPr/>
        </p:nvSpPr>
        <p:spPr>
          <a:xfrm>
            <a:off x="1319367" y="3270678"/>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3</a:t>
            </a:r>
          </a:p>
        </p:txBody>
      </p:sp>
      <p:sp>
        <p:nvSpPr>
          <p:cNvPr id="39" name="ZoneTexte 38"/>
          <p:cNvSpPr txBox="1"/>
          <p:nvPr/>
        </p:nvSpPr>
        <p:spPr>
          <a:xfrm>
            <a:off x="1319367" y="4538483"/>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5</a:t>
            </a:r>
          </a:p>
        </p:txBody>
      </p:sp>
      <p:sp>
        <p:nvSpPr>
          <p:cNvPr id="46" name="Rectangle 45"/>
          <p:cNvSpPr/>
          <p:nvPr/>
        </p:nvSpPr>
        <p:spPr>
          <a:xfrm>
            <a:off x="1911659" y="5967630"/>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1911658" y="5356199"/>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Parallélogramme 48"/>
          <p:cNvSpPr/>
          <p:nvPr/>
        </p:nvSpPr>
        <p:spPr>
          <a:xfrm>
            <a:off x="1108095" y="5356199"/>
            <a:ext cx="761606" cy="564205"/>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ZoneTexte 49"/>
          <p:cNvSpPr txBox="1"/>
          <p:nvPr/>
        </p:nvSpPr>
        <p:spPr>
          <a:xfrm>
            <a:off x="1302309" y="5286709"/>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6</a:t>
            </a:r>
          </a:p>
        </p:txBody>
      </p:sp>
      <p:sp>
        <p:nvSpPr>
          <p:cNvPr id="51" name="Parallélogramme 50"/>
          <p:cNvSpPr/>
          <p:nvPr/>
        </p:nvSpPr>
        <p:spPr>
          <a:xfrm>
            <a:off x="1108095" y="5973241"/>
            <a:ext cx="761606" cy="564205"/>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ZoneTexte 51"/>
          <p:cNvSpPr txBox="1"/>
          <p:nvPr/>
        </p:nvSpPr>
        <p:spPr>
          <a:xfrm>
            <a:off x="1302309" y="5846008"/>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7</a:t>
            </a:r>
          </a:p>
        </p:txBody>
      </p:sp>
      <p:sp>
        <p:nvSpPr>
          <p:cNvPr id="53" name="ZoneTexte 52"/>
          <p:cNvSpPr txBox="1"/>
          <p:nvPr/>
        </p:nvSpPr>
        <p:spPr>
          <a:xfrm>
            <a:off x="2032676" y="5514973"/>
            <a:ext cx="9064964" cy="854080"/>
          </a:xfrm>
          <a:prstGeom prst="rect">
            <a:avLst/>
          </a:prstGeom>
          <a:noFill/>
        </p:spPr>
        <p:txBody>
          <a:bodyPr wrap="square" rtlCol="0">
            <a:spAutoFit/>
          </a:bodyPr>
          <a:lstStyle/>
          <a:p>
            <a:pPr lvl="0"/>
            <a:r>
              <a:rPr lang="fr-FR" sz="1100" dirty="0">
                <a:latin typeface="Poppins Light" panose="00000400000000000000" pitchFamily="2" charset="0"/>
                <a:cs typeface="Poppins Light" panose="00000400000000000000" pitchFamily="2" charset="0"/>
              </a:rPr>
              <a:t>Encourager les grandes entreprises à consacrer 2% à 5% de leurs achats auprès des start-ups.</a:t>
            </a:r>
          </a:p>
          <a:p>
            <a:pPr lvl="0"/>
            <a:endParaRPr lang="fr-FR" sz="1100" dirty="0">
              <a:latin typeface="Poppins Light" panose="00000400000000000000" pitchFamily="2" charset="0"/>
              <a:cs typeface="Poppins Light" panose="00000400000000000000" pitchFamily="2" charset="0"/>
            </a:endParaRP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Intégrer les start-ups dans les visites et les tournées africaines pour améliorer leur visibilité à l’échelle international.</a:t>
            </a:r>
          </a:p>
        </p:txBody>
      </p:sp>
      <p:sp>
        <p:nvSpPr>
          <p:cNvPr id="54" name="Rectangle à coins arrondis 53"/>
          <p:cNvSpPr/>
          <p:nvPr/>
        </p:nvSpPr>
        <p:spPr>
          <a:xfrm rot="5400000">
            <a:off x="10579509" y="4007769"/>
            <a:ext cx="1860164" cy="474524"/>
          </a:xfrm>
          <a:prstGeom prst="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p:cNvSpPr txBox="1"/>
          <p:nvPr/>
        </p:nvSpPr>
        <p:spPr>
          <a:xfrm rot="5400000">
            <a:off x="9624408" y="4091143"/>
            <a:ext cx="3770364" cy="307777"/>
          </a:xfrm>
          <a:prstGeom prst="rect">
            <a:avLst/>
          </a:prstGeom>
          <a:noFill/>
        </p:spPr>
        <p:txBody>
          <a:bodyPr wrap="square" rtlCol="0">
            <a:spAutoFit/>
          </a:bodyPr>
          <a:lstStyle/>
          <a:p>
            <a:pPr lvl="0" algn="ctr"/>
            <a:r>
              <a:rPr lang="fr-FR" sz="1350" b="1" dirty="0">
                <a:solidFill>
                  <a:schemeClr val="bg1"/>
                </a:solidFill>
                <a:latin typeface="Poppins" panose="00000500000000000000" pitchFamily="2" charset="0"/>
                <a:cs typeface="Poppins" panose="00000500000000000000" pitchFamily="2" charset="0"/>
              </a:rPr>
              <a:t>Fiscal et Juridique</a:t>
            </a:r>
          </a:p>
        </p:txBody>
      </p:sp>
      <p:sp>
        <p:nvSpPr>
          <p:cNvPr id="56" name="Rectangle à coins arrondis 55"/>
          <p:cNvSpPr/>
          <p:nvPr/>
        </p:nvSpPr>
        <p:spPr>
          <a:xfrm rot="5400000">
            <a:off x="10930850" y="5701489"/>
            <a:ext cx="1162273" cy="474524"/>
          </a:xfrm>
          <a:prstGeom prst="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ZoneTexte 56"/>
          <p:cNvSpPr txBox="1"/>
          <p:nvPr/>
        </p:nvSpPr>
        <p:spPr>
          <a:xfrm rot="5400000">
            <a:off x="9626804" y="5794107"/>
            <a:ext cx="3770364" cy="307777"/>
          </a:xfrm>
          <a:prstGeom prst="rect">
            <a:avLst/>
          </a:prstGeom>
          <a:noFill/>
        </p:spPr>
        <p:txBody>
          <a:bodyPr wrap="square" rtlCol="0">
            <a:spAutoFit/>
          </a:bodyPr>
          <a:lstStyle/>
          <a:p>
            <a:pPr lvl="0" algn="ctr"/>
            <a:r>
              <a:rPr lang="fr-FR" sz="1350" b="1" dirty="0">
                <a:solidFill>
                  <a:schemeClr val="bg1"/>
                </a:solidFill>
                <a:latin typeface="Poppins" panose="00000500000000000000" pitchFamily="2" charset="0"/>
                <a:cs typeface="Poppins" panose="00000500000000000000" pitchFamily="2" charset="0"/>
              </a:rPr>
              <a:t>Economique</a:t>
            </a:r>
          </a:p>
        </p:txBody>
      </p:sp>
    </p:spTree>
    <p:extLst>
      <p:ext uri="{BB962C8B-B14F-4D97-AF65-F5344CB8AC3E}">
        <p14:creationId xmlns:p14="http://schemas.microsoft.com/office/powerpoint/2010/main" xmlns="" val="736477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874"/>
            <a:ext cx="12195335" cy="6856126"/>
          </a:xfrm>
          <a:prstGeom prst="rect">
            <a:avLst/>
          </a:prstGeom>
        </p:spPr>
      </p:pic>
      <p:sp>
        <p:nvSpPr>
          <p:cNvPr id="2" name="Rectangle à coins arrondis 1"/>
          <p:cNvSpPr/>
          <p:nvPr/>
        </p:nvSpPr>
        <p:spPr>
          <a:xfrm>
            <a:off x="7440930" y="1770083"/>
            <a:ext cx="3837674" cy="530445"/>
          </a:xfrm>
          <a:prstGeom prst="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ZoneTexte 71"/>
          <p:cNvSpPr txBox="1"/>
          <p:nvPr/>
        </p:nvSpPr>
        <p:spPr>
          <a:xfrm>
            <a:off x="7550196" y="1803287"/>
            <a:ext cx="3770364" cy="338554"/>
          </a:xfrm>
          <a:prstGeom prst="rect">
            <a:avLst/>
          </a:prstGeom>
          <a:noFill/>
        </p:spPr>
        <p:txBody>
          <a:bodyPr wrap="square" rtlCol="0">
            <a:spAutoFit/>
          </a:bodyPr>
          <a:lstStyle/>
          <a:p>
            <a:pPr lvl="0" algn="ctr"/>
            <a:r>
              <a:rPr lang="fr-FR" sz="1600" b="1" dirty="0">
                <a:solidFill>
                  <a:schemeClr val="bg1"/>
                </a:solidFill>
                <a:latin typeface="Poppins" panose="00000500000000000000" pitchFamily="2" charset="0"/>
                <a:cs typeface="Poppins" panose="00000500000000000000" pitchFamily="2" charset="0"/>
              </a:rPr>
              <a:t>Mécanismes de Financement</a:t>
            </a:r>
          </a:p>
        </p:txBody>
      </p:sp>
      <p:sp>
        <p:nvSpPr>
          <p:cNvPr id="21" name="ZoneTexte 20"/>
          <p:cNvSpPr txBox="1"/>
          <p:nvPr/>
        </p:nvSpPr>
        <p:spPr>
          <a:xfrm>
            <a:off x="1330216" y="414507"/>
            <a:ext cx="10191224" cy="1384995"/>
          </a:xfrm>
          <a:prstGeom prst="rect">
            <a:avLst/>
          </a:prstGeom>
          <a:noFill/>
        </p:spPr>
        <p:txBody>
          <a:bodyPr wrap="square" rtlCol="0">
            <a:spAutoFit/>
          </a:bodyPr>
          <a:lstStyle/>
          <a:p>
            <a:pPr lvl="0">
              <a:lnSpc>
                <a:spcPct val="150000"/>
              </a:lnSpc>
            </a:pPr>
            <a:r>
              <a:rPr lang="fr-FR" sz="2800" b="1" dirty="0">
                <a:solidFill>
                  <a:srgbClr val="0070C0"/>
                </a:solidFill>
                <a:latin typeface="Poppins" panose="00000500000000000000" pitchFamily="2" charset="0"/>
                <a:cs typeface="Poppins" panose="00000500000000000000" pitchFamily="2" charset="0"/>
              </a:rPr>
              <a:t>S</a:t>
            </a:r>
            <a:r>
              <a:rPr lang="fr-FR" sz="2800" b="1" dirty="0">
                <a:solidFill>
                  <a:schemeClr val="bg2">
                    <a:lumMod val="25000"/>
                  </a:schemeClr>
                </a:solidFill>
                <a:latin typeface="Poppins" panose="00000500000000000000" pitchFamily="2" charset="0"/>
                <a:cs typeface="Poppins" panose="00000500000000000000" pitchFamily="2" charset="0"/>
              </a:rPr>
              <a:t>tart-ups et innovation </a:t>
            </a:r>
          </a:p>
          <a:p>
            <a:pPr lvl="0">
              <a:lnSpc>
                <a:spcPct val="150000"/>
              </a:lnSpc>
            </a:pPr>
            <a:r>
              <a:rPr lang="fr-FR" sz="1400" dirty="0">
                <a:solidFill>
                  <a:schemeClr val="bg2">
                    <a:lumMod val="25000"/>
                  </a:schemeClr>
                </a:solidFill>
                <a:latin typeface="Poppins" panose="00000500000000000000" pitchFamily="2" charset="0"/>
                <a:cs typeface="Poppins" panose="00000500000000000000" pitchFamily="2" charset="0"/>
              </a:rPr>
              <a:t>la création d’incubateurs d’entreprises innovantes et le soutien à la R&amp;D constituent des leviers de croissances considérables et créent de la valeur sur le plan matériel et immatériel</a:t>
            </a:r>
          </a:p>
        </p:txBody>
      </p:sp>
      <p:sp>
        <p:nvSpPr>
          <p:cNvPr id="30" name="Rectangle 29"/>
          <p:cNvSpPr/>
          <p:nvPr/>
        </p:nvSpPr>
        <p:spPr>
          <a:xfrm>
            <a:off x="1917931" y="3345738"/>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p:cNvSpPr/>
          <p:nvPr/>
        </p:nvSpPr>
        <p:spPr>
          <a:xfrm>
            <a:off x="1917931" y="3957169"/>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1917931" y="2734307"/>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917930" y="2122876"/>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Parallélogramme 35"/>
          <p:cNvSpPr/>
          <p:nvPr/>
        </p:nvSpPr>
        <p:spPr>
          <a:xfrm>
            <a:off x="1114367" y="2122876"/>
            <a:ext cx="761606" cy="564205"/>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p:cNvSpPr txBox="1"/>
          <p:nvPr/>
        </p:nvSpPr>
        <p:spPr>
          <a:xfrm>
            <a:off x="1308581" y="1995643"/>
            <a:ext cx="373179" cy="738664"/>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1</a:t>
            </a:r>
          </a:p>
        </p:txBody>
      </p:sp>
      <p:sp>
        <p:nvSpPr>
          <p:cNvPr id="38" name="Parallélogramme 37"/>
          <p:cNvSpPr/>
          <p:nvPr/>
        </p:nvSpPr>
        <p:spPr>
          <a:xfrm>
            <a:off x="1114367" y="2739918"/>
            <a:ext cx="761606" cy="564205"/>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p:cNvSpPr txBox="1"/>
          <p:nvPr/>
        </p:nvSpPr>
        <p:spPr>
          <a:xfrm>
            <a:off x="1308581" y="2612685"/>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
        <p:nvSpPr>
          <p:cNvPr id="40" name="Parallélogramme 39"/>
          <p:cNvSpPr/>
          <p:nvPr/>
        </p:nvSpPr>
        <p:spPr>
          <a:xfrm>
            <a:off x="1114367" y="3356759"/>
            <a:ext cx="761606" cy="564205"/>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p:cNvSpPr txBox="1"/>
          <p:nvPr/>
        </p:nvSpPr>
        <p:spPr>
          <a:xfrm>
            <a:off x="1308581" y="3229526"/>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3</a:t>
            </a:r>
          </a:p>
        </p:txBody>
      </p:sp>
      <p:sp>
        <p:nvSpPr>
          <p:cNvPr id="43" name="Parallélogramme 42"/>
          <p:cNvSpPr/>
          <p:nvPr/>
        </p:nvSpPr>
        <p:spPr>
          <a:xfrm>
            <a:off x="1114367" y="3965210"/>
            <a:ext cx="761606" cy="564205"/>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1308581" y="3837977"/>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4</a:t>
            </a:r>
          </a:p>
        </p:txBody>
      </p:sp>
      <p:sp>
        <p:nvSpPr>
          <p:cNvPr id="52" name="ZoneTexte 51"/>
          <p:cNvSpPr txBox="1"/>
          <p:nvPr/>
        </p:nvSpPr>
        <p:spPr>
          <a:xfrm>
            <a:off x="2038948" y="2281650"/>
            <a:ext cx="9064964" cy="2546851"/>
          </a:xfrm>
          <a:prstGeom prst="rect">
            <a:avLst/>
          </a:prstGeom>
          <a:noFill/>
        </p:spPr>
        <p:txBody>
          <a:bodyPr wrap="square" rtlCol="0">
            <a:spAutoFit/>
          </a:bodyPr>
          <a:lstStyle/>
          <a:p>
            <a:pPr lvl="0"/>
            <a:r>
              <a:rPr lang="fr-FR" sz="1100" dirty="0">
                <a:latin typeface="Poppins Light" panose="00000400000000000000" pitchFamily="2" charset="0"/>
                <a:cs typeface="Poppins Light" panose="00000400000000000000" pitchFamily="2" charset="0"/>
              </a:rPr>
              <a:t>Lancer des programmes publics d’accompagnement des PME et TPE dans leurs démarches de transformation digitale.</a:t>
            </a:r>
          </a:p>
          <a:p>
            <a:pPr lvl="0">
              <a:lnSpc>
                <a:spcPct val="150000"/>
              </a:lnSpc>
            </a:pPr>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Créer des fonds de garanties étatiques afin de faciliter l’essor des </a:t>
            </a:r>
            <a:r>
              <a:rPr lang="fr-FR" sz="1100" dirty="0" err="1">
                <a:latin typeface="Poppins Light" panose="00000400000000000000" pitchFamily="2" charset="0"/>
                <a:cs typeface="Poppins Light" panose="00000400000000000000" pitchFamily="2" charset="0"/>
              </a:rPr>
              <a:t>starts</a:t>
            </a:r>
            <a:r>
              <a:rPr lang="fr-FR" sz="1100" dirty="0">
                <a:latin typeface="Poppins Light" panose="00000400000000000000" pitchFamily="2" charset="0"/>
                <a:cs typeface="Poppins Light" panose="00000400000000000000" pitchFamily="2" charset="0"/>
              </a:rPr>
              <a:t> up </a:t>
            </a:r>
          </a:p>
          <a:p>
            <a:pPr lvl="0">
              <a:lnSpc>
                <a:spcPct val="150000"/>
              </a:lnSpc>
            </a:pPr>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Les entreprises doivent encourager l’entrepreneuriat intra-entreprise et la création des filiales startups, pour répondre à des problématiques spécifiques à l’entreprise. </a:t>
            </a:r>
          </a:p>
          <a:p>
            <a:pPr lvl="0">
              <a:lnSpc>
                <a:spcPct val="1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Inscrire les startups dans une logique de </a:t>
            </a:r>
            <a:r>
              <a:rPr lang="fr-FR" sz="1100" dirty="0" err="1">
                <a:latin typeface="Poppins Light" panose="00000400000000000000" pitchFamily="2" charset="0"/>
                <a:cs typeface="Poppins Light" panose="00000400000000000000" pitchFamily="2" charset="0"/>
              </a:rPr>
              <a:t>give</a:t>
            </a:r>
            <a:r>
              <a:rPr lang="fr-FR" sz="1100" dirty="0">
                <a:latin typeface="Poppins Light" panose="00000400000000000000" pitchFamily="2" charset="0"/>
                <a:cs typeface="Poppins Light" panose="00000400000000000000" pitchFamily="2" charset="0"/>
              </a:rPr>
              <a:t>-back : organisation de présentation dans les écoles, les universités, les grandes écoles et le </a:t>
            </a:r>
            <a:r>
              <a:rPr lang="fr-FR" sz="1100" dirty="0" err="1">
                <a:latin typeface="Poppins Light" panose="00000400000000000000" pitchFamily="2" charset="0"/>
                <a:cs typeface="Poppins Light" panose="00000400000000000000" pitchFamily="2" charset="0"/>
              </a:rPr>
              <a:t>mentoring</a:t>
            </a:r>
            <a:r>
              <a:rPr lang="fr-FR" sz="1100" dirty="0">
                <a:latin typeface="Poppins Light" panose="00000400000000000000" pitchFamily="2" charset="0"/>
                <a:cs typeface="Poppins Light" panose="00000400000000000000" pitchFamily="2" charset="0"/>
              </a:rPr>
              <a:t> des entrepreneurs marocains</a:t>
            </a:r>
          </a:p>
          <a:p>
            <a:pPr lvl="0">
              <a:lnSpc>
                <a:spcPct val="200000"/>
              </a:lnSpc>
            </a:pPr>
            <a:endParaRPr lang="fr-FR" sz="1100" dirty="0">
              <a:latin typeface="Poppins Light" panose="00000400000000000000" pitchFamily="2" charset="0"/>
              <a:cs typeface="Poppins Light" panose="00000400000000000000" pitchFamily="2" charset="0"/>
            </a:endParaRPr>
          </a:p>
        </p:txBody>
      </p:sp>
      <p:sp>
        <p:nvSpPr>
          <p:cNvPr id="61" name="Rectangle à coins arrondis 60"/>
          <p:cNvSpPr/>
          <p:nvPr/>
        </p:nvSpPr>
        <p:spPr>
          <a:xfrm rot="5400000">
            <a:off x="10607704" y="5362968"/>
            <a:ext cx="1782701" cy="415618"/>
          </a:xfrm>
          <a:prstGeom prst="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Parallélogramme 61"/>
          <p:cNvSpPr/>
          <p:nvPr/>
        </p:nvSpPr>
        <p:spPr>
          <a:xfrm>
            <a:off x="1133531" y="4679426"/>
            <a:ext cx="756595" cy="560493"/>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Parallélogramme 62"/>
          <p:cNvSpPr/>
          <p:nvPr/>
        </p:nvSpPr>
        <p:spPr>
          <a:xfrm>
            <a:off x="1133530" y="5290173"/>
            <a:ext cx="756595" cy="560493"/>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Parallélogramme 63"/>
          <p:cNvSpPr/>
          <p:nvPr/>
        </p:nvSpPr>
        <p:spPr>
          <a:xfrm>
            <a:off x="1133530" y="5901634"/>
            <a:ext cx="756595" cy="560493"/>
          </a:xfrm>
          <a:prstGeom prst="parallelogram">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ZoneTexte 64"/>
          <p:cNvSpPr txBox="1"/>
          <p:nvPr/>
        </p:nvSpPr>
        <p:spPr>
          <a:xfrm>
            <a:off x="1324299" y="5164076"/>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6</a:t>
            </a:r>
          </a:p>
        </p:txBody>
      </p:sp>
      <p:sp>
        <p:nvSpPr>
          <p:cNvPr id="66" name="Rectangle 65"/>
          <p:cNvSpPr/>
          <p:nvPr/>
        </p:nvSpPr>
        <p:spPr>
          <a:xfrm>
            <a:off x="1917931" y="5902819"/>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a:off x="1917931" y="5291388"/>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a:off x="1917930" y="4679957"/>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ZoneTexte 68"/>
          <p:cNvSpPr txBox="1"/>
          <p:nvPr/>
        </p:nvSpPr>
        <p:spPr>
          <a:xfrm>
            <a:off x="2019596" y="4835738"/>
            <a:ext cx="9064964" cy="1785104"/>
          </a:xfrm>
          <a:prstGeom prst="rect">
            <a:avLst/>
          </a:prstGeom>
          <a:noFill/>
        </p:spPr>
        <p:txBody>
          <a:bodyPr wrap="square" rtlCol="0">
            <a:spAutoFit/>
          </a:bodyPr>
          <a:lstStyle/>
          <a:p>
            <a:pPr lvl="0"/>
            <a:r>
              <a:rPr lang="fr-FR" sz="1100" dirty="0">
                <a:latin typeface="Poppins Light" panose="00000400000000000000" pitchFamily="2" charset="0"/>
                <a:cs typeface="Poppins Light" panose="00000400000000000000" pitchFamily="2" charset="0"/>
              </a:rPr>
              <a:t>Créer une marque start-up marocaine pour améliorer la visibilité des start-ups. Ce label pourra être attribué par l’ADD en concertation avec la CGEM et l’APEBI. </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Accueillir les fonds d'investissement pour Startup à Casablanca Finance City</a:t>
            </a:r>
          </a:p>
          <a:p>
            <a:pPr lvl="0"/>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Adapter les statuts CFC (Casablanca Finance City) pour pouvoir accueillir les start-ups étrangères installées au Maroc ou marocaines réalisant des activités destinées à l’export</a:t>
            </a:r>
          </a:p>
          <a:p>
            <a:pPr lvl="0"/>
            <a:endParaRPr lang="fr-FR" sz="1100" dirty="0">
              <a:latin typeface="Poppins Light" panose="00000400000000000000" pitchFamily="2" charset="0"/>
              <a:cs typeface="Poppins Light" panose="00000400000000000000" pitchFamily="2" charset="0"/>
            </a:endParaRPr>
          </a:p>
        </p:txBody>
      </p:sp>
      <p:sp>
        <p:nvSpPr>
          <p:cNvPr id="70" name="ZoneTexte 69"/>
          <p:cNvSpPr txBox="1"/>
          <p:nvPr/>
        </p:nvSpPr>
        <p:spPr>
          <a:xfrm>
            <a:off x="1324299" y="4563086"/>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5</a:t>
            </a:r>
          </a:p>
        </p:txBody>
      </p:sp>
      <p:sp>
        <p:nvSpPr>
          <p:cNvPr id="71" name="ZoneTexte 70"/>
          <p:cNvSpPr txBox="1"/>
          <p:nvPr/>
        </p:nvSpPr>
        <p:spPr>
          <a:xfrm>
            <a:off x="1324299" y="5775546"/>
            <a:ext cx="373179" cy="677621"/>
          </a:xfrm>
          <a:prstGeom prst="rect">
            <a:avLst/>
          </a:prstGeom>
          <a:noFill/>
        </p:spPr>
        <p:txBody>
          <a:bodyPr wrap="square" rtlCol="0">
            <a:spAutoFit/>
          </a:bodyPr>
          <a:lstStyle/>
          <a:p>
            <a:pPr lvl="0" algn="ctr">
              <a:lnSpc>
                <a:spcPct val="150000"/>
              </a:lnSpc>
            </a:pPr>
            <a:r>
              <a:rPr lang="fr-FR" sz="2800" b="1" dirty="0">
                <a:solidFill>
                  <a:schemeClr val="bg1"/>
                </a:solidFill>
                <a:latin typeface="Poppins" panose="00000500000000000000" pitchFamily="2" charset="0"/>
                <a:cs typeface="Poppins" panose="00000500000000000000" pitchFamily="2" charset="0"/>
              </a:rPr>
              <a:t>7</a:t>
            </a:r>
          </a:p>
        </p:txBody>
      </p:sp>
      <p:sp>
        <p:nvSpPr>
          <p:cNvPr id="73" name="ZoneTexte 72"/>
          <p:cNvSpPr txBox="1"/>
          <p:nvPr/>
        </p:nvSpPr>
        <p:spPr>
          <a:xfrm rot="5400000">
            <a:off x="10513530" y="5401142"/>
            <a:ext cx="1971052" cy="338554"/>
          </a:xfrm>
          <a:prstGeom prst="rect">
            <a:avLst/>
          </a:prstGeom>
          <a:noFill/>
        </p:spPr>
        <p:txBody>
          <a:bodyPr wrap="square" rtlCol="0">
            <a:spAutoFit/>
          </a:bodyPr>
          <a:lstStyle/>
          <a:p>
            <a:pPr lvl="0" algn="ctr"/>
            <a:r>
              <a:rPr lang="fr-FR" sz="1600" b="1" dirty="0">
                <a:solidFill>
                  <a:schemeClr val="bg1"/>
                </a:solidFill>
                <a:latin typeface="Poppins" panose="00000500000000000000" pitchFamily="2" charset="0"/>
                <a:cs typeface="Poppins" panose="00000500000000000000" pitchFamily="2" charset="0"/>
              </a:rPr>
              <a:t>Continental</a:t>
            </a:r>
          </a:p>
        </p:txBody>
      </p:sp>
    </p:spTree>
    <p:extLst>
      <p:ext uri="{BB962C8B-B14F-4D97-AF65-F5344CB8AC3E}">
        <p14:creationId xmlns:p14="http://schemas.microsoft.com/office/powerpoint/2010/main" xmlns="" val="36236131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
        <p:nvSpPr>
          <p:cNvPr id="29" name="Rogner et arrondir un rectangle à un seul coin 28"/>
          <p:cNvSpPr/>
          <p:nvPr/>
        </p:nvSpPr>
        <p:spPr>
          <a:xfrm rot="16200000">
            <a:off x="1302066" y="2642824"/>
            <a:ext cx="561969" cy="561969"/>
          </a:xfrm>
          <a:prstGeom prst="snip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ogner et arrondir un rectangle à un seul coin 30"/>
          <p:cNvSpPr/>
          <p:nvPr/>
        </p:nvSpPr>
        <p:spPr>
          <a:xfrm rot="16200000">
            <a:off x="1303040" y="3251994"/>
            <a:ext cx="561969" cy="561969"/>
          </a:xfrm>
          <a:prstGeom prst="snip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Rogner et arrondir un rectangle à un seul coin 31"/>
          <p:cNvSpPr/>
          <p:nvPr/>
        </p:nvSpPr>
        <p:spPr>
          <a:xfrm rot="16200000">
            <a:off x="1302066" y="3861164"/>
            <a:ext cx="561969" cy="561969"/>
          </a:xfrm>
          <a:prstGeom prst="snip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ogner et arrondir un rectangle à un seul coin 27"/>
          <p:cNvSpPr/>
          <p:nvPr/>
        </p:nvSpPr>
        <p:spPr>
          <a:xfrm rot="16200000">
            <a:off x="1302066" y="2029746"/>
            <a:ext cx="561969" cy="561969"/>
          </a:xfrm>
          <a:prstGeom prst="snipRoundRect">
            <a:avLst/>
          </a:prstGeom>
          <a:solidFill>
            <a:srgbClr val="F19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962430"/>
            <a:ext cx="12192000" cy="6854251"/>
          </a:xfrm>
          <a:prstGeom prst="rect">
            <a:avLst/>
          </a:prstGeom>
        </p:spPr>
      </p:pic>
      <p:pic>
        <p:nvPicPr>
          <p:cNvPr id="26" name="Imag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0"/>
            <a:ext cx="12192000" cy="6854251"/>
          </a:xfrm>
          <a:prstGeom prst="rect">
            <a:avLst/>
          </a:prstGeom>
        </p:spPr>
      </p:pic>
      <p:sp>
        <p:nvSpPr>
          <p:cNvPr id="66" name="ZoneTexte 65"/>
          <p:cNvSpPr txBox="1"/>
          <p:nvPr/>
        </p:nvSpPr>
        <p:spPr>
          <a:xfrm>
            <a:off x="1387478" y="255029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
        <p:nvSpPr>
          <p:cNvPr id="44" name="Rectangle 43"/>
          <p:cNvSpPr/>
          <p:nvPr/>
        </p:nvSpPr>
        <p:spPr>
          <a:xfrm>
            <a:off x="1917931" y="3253138"/>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917931" y="3864569"/>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917931" y="2641707"/>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17930" y="2030276"/>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2019596" y="2186057"/>
            <a:ext cx="9064964" cy="2123658"/>
          </a:xfrm>
          <a:prstGeom prst="rect">
            <a:avLst/>
          </a:prstGeom>
          <a:noFill/>
        </p:spPr>
        <p:txBody>
          <a:bodyPr wrap="square" rtlCol="0">
            <a:spAutoFit/>
          </a:bodyPr>
          <a:lstStyle/>
          <a:p>
            <a:pPr lvl="0"/>
            <a:r>
              <a:rPr lang="fr-FR" sz="1100" dirty="0" smtClean="0">
                <a:latin typeface="Poppins Light" panose="00000400000000000000" pitchFamily="2" charset="0"/>
                <a:cs typeface="Poppins Light" panose="00000400000000000000" pitchFamily="2" charset="0"/>
              </a:rPr>
              <a:t>Hausser </a:t>
            </a:r>
            <a:r>
              <a:rPr lang="fr-FR" sz="1100" dirty="0">
                <a:latin typeface="Poppins Light" panose="00000400000000000000" pitchFamily="2" charset="0"/>
                <a:cs typeface="Poppins Light" panose="00000400000000000000" pitchFamily="2" charset="0"/>
              </a:rPr>
              <a:t>la compétitivité </a:t>
            </a:r>
            <a:r>
              <a:rPr lang="fr-FR" sz="1100" dirty="0" smtClean="0">
                <a:latin typeface="Poppins Light" panose="00000400000000000000" pitchFamily="2" charset="0"/>
                <a:cs typeface="Poppins Light" panose="00000400000000000000" pitchFamily="2" charset="0"/>
              </a:rPr>
              <a:t>des start-up africaines </a:t>
            </a:r>
            <a:r>
              <a:rPr lang="fr-FR" sz="1100" dirty="0">
                <a:latin typeface="Poppins Light" panose="00000400000000000000" pitchFamily="2" charset="0"/>
                <a:cs typeface="Poppins Light" panose="00000400000000000000" pitchFamily="2" charset="0"/>
              </a:rPr>
              <a:t>à travers les Nouvelles Technologies de </a:t>
            </a:r>
            <a:r>
              <a:rPr lang="fr-FR" sz="1100" dirty="0" smtClean="0">
                <a:latin typeface="Poppins Light" panose="00000400000000000000" pitchFamily="2" charset="0"/>
                <a:cs typeface="Poppins Light" panose="00000400000000000000" pitchFamily="2" charset="0"/>
              </a:rPr>
              <a:t>l’Information</a:t>
            </a:r>
            <a:endParaRPr lang="fr-FR" sz="1100" dirty="0">
              <a:latin typeface="Poppins Light" panose="00000400000000000000" pitchFamily="2" charset="0"/>
              <a:cs typeface="Poppins Light" panose="00000400000000000000" pitchFamily="2" charset="0"/>
            </a:endParaRPr>
          </a:p>
          <a:p>
            <a:pPr lvl="0"/>
            <a:endParaRPr lang="fr-FR" sz="1100" dirty="0" smtClean="0">
              <a:latin typeface="Poppins Light" panose="00000400000000000000" pitchFamily="2" charset="0"/>
              <a:cs typeface="Poppins Light" panose="00000400000000000000" pitchFamily="2" charset="0"/>
            </a:endParaRPr>
          </a:p>
          <a:p>
            <a:pPr lvl="0"/>
            <a:endParaRPr lang="fr-FR" sz="1100" dirty="0" smtClean="0">
              <a:latin typeface="Poppins Light" panose="00000400000000000000" pitchFamily="2" charset="0"/>
              <a:cs typeface="Poppins Light" panose="00000400000000000000" pitchFamily="2" charset="0"/>
            </a:endParaRPr>
          </a:p>
          <a:p>
            <a:pPr lvl="0">
              <a:lnSpc>
                <a:spcPct val="150000"/>
              </a:lnSpc>
            </a:pPr>
            <a:r>
              <a:rPr lang="fr-FR" sz="1100" dirty="0" smtClean="0">
                <a:latin typeface="Poppins Light" panose="00000400000000000000" pitchFamily="2" charset="0"/>
                <a:cs typeface="Poppins Light" panose="00000400000000000000" pitchFamily="2" charset="0"/>
              </a:rPr>
              <a:t>Encourager </a:t>
            </a:r>
            <a:r>
              <a:rPr lang="fr-FR" sz="1100" dirty="0">
                <a:latin typeface="Poppins Light" panose="00000400000000000000" pitchFamily="2" charset="0"/>
                <a:cs typeface="Poppins Light" panose="00000400000000000000" pitchFamily="2" charset="0"/>
              </a:rPr>
              <a:t>les </a:t>
            </a:r>
            <a:r>
              <a:rPr lang="fr-FR" sz="1100" dirty="0" smtClean="0">
                <a:latin typeface="Poppins Light" panose="00000400000000000000" pitchFamily="2" charset="0"/>
                <a:cs typeface="Poppins Light" panose="00000400000000000000" pitchFamily="2" charset="0"/>
              </a:rPr>
              <a:t>partenariats et le </a:t>
            </a:r>
            <a:r>
              <a:rPr lang="fr-FR" sz="1100" dirty="0">
                <a:latin typeface="Poppins Light" panose="00000400000000000000" pitchFamily="2" charset="0"/>
                <a:cs typeface="Poppins Light" panose="00000400000000000000" pitchFamily="2" charset="0"/>
              </a:rPr>
              <a:t>partage de </a:t>
            </a:r>
            <a:r>
              <a:rPr lang="fr-FR" sz="1100" dirty="0" smtClean="0">
                <a:latin typeface="Poppins Light" panose="00000400000000000000" pitchFamily="2" charset="0"/>
                <a:cs typeface="Poppins Light" panose="00000400000000000000" pitchFamily="2" charset="0"/>
              </a:rPr>
              <a:t>connaissances entre les start-ups africaines</a:t>
            </a:r>
            <a:endParaRPr lang="fr-FR" sz="1100" dirty="0">
              <a:latin typeface="Poppins Light" panose="00000400000000000000" pitchFamily="2" charset="0"/>
              <a:cs typeface="Poppins Light" panose="00000400000000000000" pitchFamily="2" charset="0"/>
            </a:endParaRPr>
          </a:p>
          <a:p>
            <a:pPr lvl="0">
              <a:lnSpc>
                <a:spcPct val="150000"/>
              </a:lnSpc>
            </a:pPr>
            <a:endParaRPr lang="fr-FR" sz="1100" dirty="0">
              <a:latin typeface="Poppins Light" panose="00000400000000000000" pitchFamily="2" charset="0"/>
              <a:cs typeface="Poppins Light" panose="00000400000000000000" pitchFamily="2" charset="0"/>
            </a:endParaRPr>
          </a:p>
          <a:p>
            <a:pPr lvl="0">
              <a:lnSpc>
                <a:spcPct val="150000"/>
              </a:lnSpc>
            </a:pPr>
            <a:endParaRPr lang="fr-FR" sz="1100" dirty="0" smtClean="0">
              <a:latin typeface="Poppins Light" panose="00000400000000000000" pitchFamily="2" charset="0"/>
              <a:cs typeface="Poppins Light" panose="00000400000000000000" pitchFamily="2" charset="0"/>
            </a:endParaRPr>
          </a:p>
          <a:p>
            <a:pPr lvl="0">
              <a:lnSpc>
                <a:spcPct val="150000"/>
              </a:lnSpc>
            </a:pPr>
            <a:r>
              <a:rPr lang="fr-FR" sz="1100" dirty="0" smtClean="0">
                <a:latin typeface="Poppins Light" panose="00000400000000000000" pitchFamily="2" charset="0"/>
                <a:cs typeface="Poppins Light" panose="00000400000000000000" pitchFamily="2" charset="0"/>
              </a:rPr>
              <a:t>Faire évoluer l’économie </a:t>
            </a:r>
            <a:r>
              <a:rPr lang="fr-FR" sz="1100" dirty="0">
                <a:latin typeface="Poppins Light" panose="00000400000000000000" pitchFamily="2" charset="0"/>
                <a:cs typeface="Poppins Light" panose="00000400000000000000" pitchFamily="2" charset="0"/>
              </a:rPr>
              <a:t>des Technologies d’Informations et de Communications (</a:t>
            </a:r>
            <a:r>
              <a:rPr lang="fr-FR" sz="1100" dirty="0" smtClean="0">
                <a:latin typeface="Poppins Light" panose="00000400000000000000" pitchFamily="2" charset="0"/>
                <a:cs typeface="Poppins Light" panose="00000400000000000000" pitchFamily="2" charset="0"/>
              </a:rPr>
              <a:t>TIC) africaines</a:t>
            </a:r>
          </a:p>
          <a:p>
            <a:pPr lvl="0">
              <a:lnSpc>
                <a:spcPct val="150000"/>
              </a:lnSpc>
            </a:pPr>
            <a:endParaRPr lang="fr-FR" sz="1100" dirty="0" smtClean="0">
              <a:latin typeface="Poppins Light" panose="00000400000000000000" pitchFamily="2" charset="0"/>
              <a:cs typeface="Poppins Light" panose="00000400000000000000" pitchFamily="2" charset="0"/>
            </a:endParaRPr>
          </a:p>
          <a:p>
            <a:pPr>
              <a:lnSpc>
                <a:spcPct val="150000"/>
              </a:lnSpc>
            </a:pPr>
            <a:r>
              <a:rPr lang="fr-FR" sz="1100" dirty="0">
                <a:latin typeface="Poppins Light" panose="00000400000000000000" pitchFamily="2" charset="0"/>
                <a:cs typeface="Poppins Light" panose="00000400000000000000" pitchFamily="2" charset="0"/>
              </a:rPr>
              <a:t>Participer à l’économie du savoir </a:t>
            </a:r>
            <a:r>
              <a:rPr lang="fr-FR" sz="1100" dirty="0" smtClean="0">
                <a:latin typeface="Poppins Light" panose="00000400000000000000" pitchFamily="2" charset="0"/>
                <a:cs typeface="Poppins Light" panose="00000400000000000000" pitchFamily="2" charset="0"/>
              </a:rPr>
              <a:t>mondial</a:t>
            </a:r>
            <a:endParaRPr lang="fr-FR" sz="1100" dirty="0">
              <a:latin typeface="Poppins Light" panose="00000400000000000000" pitchFamily="2" charset="0"/>
              <a:cs typeface="Poppins Light" panose="00000400000000000000" pitchFamily="2" charset="0"/>
            </a:endParaRPr>
          </a:p>
        </p:txBody>
      </p:sp>
      <p:sp>
        <p:nvSpPr>
          <p:cNvPr id="65" name="ZoneTexte 64"/>
          <p:cNvSpPr txBox="1"/>
          <p:nvPr/>
        </p:nvSpPr>
        <p:spPr>
          <a:xfrm>
            <a:off x="1387478" y="1950722"/>
            <a:ext cx="373179" cy="738664"/>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1</a:t>
            </a:r>
          </a:p>
        </p:txBody>
      </p:sp>
      <p:sp>
        <p:nvSpPr>
          <p:cNvPr id="67" name="ZoneTexte 66"/>
          <p:cNvSpPr txBox="1"/>
          <p:nvPr/>
        </p:nvSpPr>
        <p:spPr>
          <a:xfrm>
            <a:off x="1387478" y="3163248"/>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3</a:t>
            </a:r>
          </a:p>
        </p:txBody>
      </p:sp>
      <p:sp>
        <p:nvSpPr>
          <p:cNvPr id="68" name="ZoneTexte 67"/>
          <p:cNvSpPr txBox="1"/>
          <p:nvPr/>
        </p:nvSpPr>
        <p:spPr>
          <a:xfrm>
            <a:off x="1387478" y="3762824"/>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4</a:t>
            </a:r>
          </a:p>
        </p:txBody>
      </p:sp>
      <p:sp>
        <p:nvSpPr>
          <p:cNvPr id="47" name="ZoneTexte 46"/>
          <p:cNvSpPr txBox="1"/>
          <p:nvPr/>
        </p:nvSpPr>
        <p:spPr>
          <a:xfrm>
            <a:off x="1387478" y="5591581"/>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7</a:t>
            </a:r>
          </a:p>
        </p:txBody>
      </p:sp>
      <p:sp>
        <p:nvSpPr>
          <p:cNvPr id="49" name="ZoneTexte 48"/>
          <p:cNvSpPr txBox="1"/>
          <p:nvPr/>
        </p:nvSpPr>
        <p:spPr>
          <a:xfrm>
            <a:off x="1330216" y="414507"/>
            <a:ext cx="10465543" cy="1107996"/>
          </a:xfrm>
          <a:prstGeom prst="rect">
            <a:avLst/>
          </a:prstGeom>
          <a:noFill/>
        </p:spPr>
        <p:txBody>
          <a:bodyPr wrap="square" rtlCol="0">
            <a:spAutoFit/>
          </a:bodyPr>
          <a:lstStyle/>
          <a:p>
            <a:pPr lvl="0">
              <a:lnSpc>
                <a:spcPct val="150000"/>
              </a:lnSpc>
            </a:pPr>
            <a:r>
              <a:rPr lang="fr-FR" sz="2800" b="1" dirty="0" smtClean="0">
                <a:solidFill>
                  <a:srgbClr val="C5498B"/>
                </a:solidFill>
                <a:latin typeface="Poppins" panose="00000500000000000000" pitchFamily="2" charset="0"/>
                <a:cs typeface="Poppins" panose="00000500000000000000" pitchFamily="2" charset="0"/>
              </a:rPr>
              <a:t>Adhérer à SMART AFRICA</a:t>
            </a:r>
            <a:r>
              <a:rPr lang="fr-FR" sz="2800" b="1" dirty="0" smtClean="0">
                <a:solidFill>
                  <a:schemeClr val="bg2">
                    <a:lumMod val="25000"/>
                  </a:schemeClr>
                </a:solidFill>
                <a:latin typeface="Poppins" panose="00000500000000000000" pitchFamily="2" charset="0"/>
                <a:cs typeface="Poppins" panose="00000500000000000000" pitchFamily="2" charset="0"/>
              </a:rPr>
              <a:t> </a:t>
            </a:r>
          </a:p>
          <a:p>
            <a:pPr lvl="0">
              <a:lnSpc>
                <a:spcPct val="150000"/>
              </a:lnSpc>
            </a:pPr>
            <a:r>
              <a:rPr lang="fr-FR" sz="1600" dirty="0" smtClean="0">
                <a:solidFill>
                  <a:schemeClr val="bg2">
                    <a:lumMod val="25000"/>
                  </a:schemeClr>
                </a:solidFill>
                <a:latin typeface="Poppins" panose="00000500000000000000" pitchFamily="2" charset="0"/>
                <a:cs typeface="Poppins" panose="00000500000000000000" pitchFamily="2" charset="0"/>
              </a:rPr>
              <a:t>Pour accroitre notre participation au développement socio-économique africain</a:t>
            </a:r>
            <a:endParaRPr lang="fr-FR" sz="1600" dirty="0">
              <a:solidFill>
                <a:schemeClr val="bg2">
                  <a:lumMod val="25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xmlns="" val="160492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1874"/>
            <a:ext cx="12195335" cy="6856126"/>
          </a:xfrm>
          <a:prstGeom prst="rect">
            <a:avLst/>
          </a:prstGeom>
        </p:spPr>
      </p:pic>
    </p:spTree>
    <p:extLst>
      <p:ext uri="{BB962C8B-B14F-4D97-AF65-F5344CB8AC3E}">
        <p14:creationId xmlns:p14="http://schemas.microsoft.com/office/powerpoint/2010/main" xmlns="" val="31600091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874"/>
            <a:ext cx="12192000" cy="6854251"/>
          </a:xfrm>
          <a:prstGeom prst="rect">
            <a:avLst/>
          </a:prstGeom>
        </p:spPr>
      </p:pic>
      <p:sp>
        <p:nvSpPr>
          <p:cNvPr id="7" name="Titre 4">
            <a:extLst>
              <a:ext uri="{FF2B5EF4-FFF2-40B4-BE49-F238E27FC236}">
                <a16:creationId xmlns="" xmlns:a16="http://schemas.microsoft.com/office/drawing/2014/main" id="{8A054562-3310-46D4-BEAF-B98FC8EE259D}"/>
              </a:ext>
            </a:extLst>
          </p:cNvPr>
          <p:cNvSpPr txBox="1">
            <a:spLocks/>
          </p:cNvSpPr>
          <p:nvPr/>
        </p:nvSpPr>
        <p:spPr>
          <a:xfrm>
            <a:off x="2718753" y="1558197"/>
            <a:ext cx="682752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fr-FR" sz="3200" b="1" dirty="0">
                <a:solidFill>
                  <a:schemeClr val="bg1"/>
                </a:solidFill>
                <a:latin typeface="Poppins" panose="00000500000000000000" pitchFamily="2" charset="0"/>
                <a:cs typeface="Poppins" panose="00000500000000000000" pitchFamily="2" charset="0"/>
              </a:rPr>
              <a:t>Les messages clés </a:t>
            </a:r>
            <a:br>
              <a:rPr lang="fr-FR" sz="3200" b="1" dirty="0">
                <a:solidFill>
                  <a:schemeClr val="bg1"/>
                </a:solidFill>
                <a:latin typeface="Poppins" panose="00000500000000000000" pitchFamily="2" charset="0"/>
                <a:cs typeface="Poppins" panose="00000500000000000000" pitchFamily="2" charset="0"/>
              </a:rPr>
            </a:br>
            <a:r>
              <a:rPr lang="fr-FR" sz="3200" b="1" dirty="0">
                <a:solidFill>
                  <a:schemeClr val="bg1"/>
                </a:solidFill>
                <a:latin typeface="Poppins" panose="00000500000000000000" pitchFamily="2" charset="0"/>
                <a:cs typeface="Poppins" panose="00000500000000000000" pitchFamily="2" charset="0"/>
              </a:rPr>
              <a:t>du </a:t>
            </a:r>
            <a:r>
              <a:rPr lang="fr-FR" sz="3200" b="1" dirty="0" err="1">
                <a:solidFill>
                  <a:schemeClr val="bg1"/>
                </a:solidFill>
                <a:latin typeface="Poppins" panose="00000500000000000000" pitchFamily="2" charset="0"/>
                <a:cs typeface="Poppins" panose="00000500000000000000" pitchFamily="2" charset="0"/>
              </a:rPr>
              <a:t>Recommendation</a:t>
            </a:r>
            <a:r>
              <a:rPr lang="fr-FR" sz="3200" b="1" dirty="0">
                <a:solidFill>
                  <a:schemeClr val="bg1"/>
                </a:solidFill>
                <a:latin typeface="Poppins" panose="00000500000000000000" pitchFamily="2" charset="0"/>
                <a:cs typeface="Poppins" panose="00000500000000000000" pitchFamily="2" charset="0"/>
              </a:rPr>
              <a:t> </a:t>
            </a:r>
            <a:r>
              <a:rPr lang="fr-FR" sz="3200" b="1" dirty="0" err="1">
                <a:solidFill>
                  <a:schemeClr val="bg1"/>
                </a:solidFill>
                <a:latin typeface="Poppins" panose="00000500000000000000" pitchFamily="2" charset="0"/>
                <a:cs typeface="Poppins" panose="00000500000000000000" pitchFamily="2" charset="0"/>
              </a:rPr>
              <a:t>Paper</a:t>
            </a:r>
            <a:endParaRPr lang="fr-FR" sz="3200" dirty="0">
              <a:solidFill>
                <a:schemeClr val="bg1"/>
              </a:solidFill>
              <a:latin typeface="Poppins" panose="00000500000000000000" pitchFamily="2" charset="0"/>
              <a:cs typeface="Poppins" panose="00000500000000000000" pitchFamily="2" charset="0"/>
            </a:endParaRPr>
          </a:p>
        </p:txBody>
      </p:sp>
      <p:cxnSp>
        <p:nvCxnSpPr>
          <p:cNvPr id="9" name="Connecteur droit 8"/>
          <p:cNvCxnSpPr/>
          <p:nvPr/>
        </p:nvCxnSpPr>
        <p:spPr>
          <a:xfrm>
            <a:off x="5055553" y="3945797"/>
            <a:ext cx="21539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88523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702021"/>
            <a:ext cx="12192000" cy="6854251"/>
          </a:xfrm>
          <a:prstGeom prst="rect">
            <a:avLst/>
          </a:prstGeom>
        </p:spPr>
      </p:pic>
      <p:sp>
        <p:nvSpPr>
          <p:cNvPr id="3" name="ZoneTexte 2"/>
          <p:cNvSpPr txBox="1"/>
          <p:nvPr/>
        </p:nvSpPr>
        <p:spPr>
          <a:xfrm>
            <a:off x="1335990" y="549998"/>
            <a:ext cx="4856085" cy="523220"/>
          </a:xfrm>
          <a:prstGeom prst="rect">
            <a:avLst/>
          </a:prstGeom>
          <a:noFill/>
        </p:spPr>
        <p:txBody>
          <a:bodyPr wrap="square" rtlCol="0">
            <a:spAutoFit/>
          </a:bodyPr>
          <a:lstStyle/>
          <a:p>
            <a:pPr lvl="0"/>
            <a:r>
              <a:rPr lang="fr-FR" sz="2800" b="1" dirty="0">
                <a:solidFill>
                  <a:srgbClr val="C5498B"/>
                </a:solidFill>
                <a:latin typeface="Poppins" panose="00000500000000000000" pitchFamily="2" charset="0"/>
                <a:cs typeface="Poppins" panose="00000500000000000000" pitchFamily="2" charset="0"/>
              </a:rPr>
              <a:t>L</a:t>
            </a:r>
            <a:r>
              <a:rPr lang="fr-FR" sz="2800" b="1" dirty="0">
                <a:latin typeface="Poppins" panose="00000500000000000000" pitchFamily="2" charset="0"/>
                <a:cs typeface="Poppins" panose="00000500000000000000" pitchFamily="2" charset="0"/>
              </a:rPr>
              <a:t>a vision</a:t>
            </a:r>
          </a:p>
        </p:txBody>
      </p:sp>
      <p:sp>
        <p:nvSpPr>
          <p:cNvPr id="21" name="ZoneTexte 20"/>
          <p:cNvSpPr txBox="1"/>
          <p:nvPr/>
        </p:nvSpPr>
        <p:spPr>
          <a:xfrm>
            <a:off x="1309556" y="3367946"/>
            <a:ext cx="1492661" cy="1200329"/>
          </a:xfrm>
          <a:prstGeom prst="rect">
            <a:avLst/>
          </a:prstGeom>
          <a:noFill/>
        </p:spPr>
        <p:txBody>
          <a:bodyPr wrap="square" rtlCol="0">
            <a:spAutoFit/>
          </a:bodyPr>
          <a:lstStyle/>
          <a:p>
            <a:pPr lvl="0"/>
            <a:r>
              <a:rPr lang="fr-FR" sz="1200" dirty="0">
                <a:latin typeface="Poppins" panose="00000500000000000000" pitchFamily="2" charset="0"/>
                <a:cs typeface="Poppins" panose="00000500000000000000" pitchFamily="2" charset="0"/>
              </a:rPr>
              <a:t>Mettre le secteur du digital au cœur des écosystèmes de développement du pays.</a:t>
            </a:r>
          </a:p>
        </p:txBody>
      </p:sp>
      <p:pic>
        <p:nvPicPr>
          <p:cNvPr id="24" name="Image 2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11156" y="2011846"/>
            <a:ext cx="812248" cy="825786"/>
          </a:xfrm>
          <a:prstGeom prst="rect">
            <a:avLst/>
          </a:prstGeom>
        </p:spPr>
      </p:pic>
      <p:cxnSp>
        <p:nvCxnSpPr>
          <p:cNvPr id="55" name="Connecteur droit 54"/>
          <p:cNvCxnSpPr/>
          <p:nvPr/>
        </p:nvCxnSpPr>
        <p:spPr>
          <a:xfrm>
            <a:off x="1411156" y="3146445"/>
            <a:ext cx="259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59" name="ZoneTexte 58"/>
          <p:cNvSpPr txBox="1"/>
          <p:nvPr/>
        </p:nvSpPr>
        <p:spPr>
          <a:xfrm>
            <a:off x="3349971" y="3367946"/>
            <a:ext cx="1687819" cy="1200329"/>
          </a:xfrm>
          <a:prstGeom prst="rect">
            <a:avLst/>
          </a:prstGeom>
          <a:noFill/>
        </p:spPr>
        <p:txBody>
          <a:bodyPr wrap="square" rtlCol="0">
            <a:spAutoFit/>
          </a:bodyPr>
          <a:lstStyle/>
          <a:p>
            <a:pPr lvl="0"/>
            <a:r>
              <a:rPr lang="fr-FR" sz="1200" dirty="0">
                <a:latin typeface="Poppins" panose="00000500000000000000" pitchFamily="2" charset="0"/>
                <a:cs typeface="Poppins" panose="00000500000000000000" pitchFamily="2" charset="0"/>
              </a:rPr>
              <a:t>Positionner le Maroc comme un producteur et un consommateur de nouvelles technologies.</a:t>
            </a:r>
          </a:p>
        </p:txBody>
      </p:sp>
      <p:pic>
        <p:nvPicPr>
          <p:cNvPr id="60" name="Image 5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51571" y="2011846"/>
            <a:ext cx="812248" cy="825786"/>
          </a:xfrm>
          <a:prstGeom prst="rect">
            <a:avLst/>
          </a:prstGeom>
        </p:spPr>
      </p:pic>
      <p:cxnSp>
        <p:nvCxnSpPr>
          <p:cNvPr id="61" name="Connecteur droit 60"/>
          <p:cNvCxnSpPr/>
          <p:nvPr/>
        </p:nvCxnSpPr>
        <p:spPr>
          <a:xfrm>
            <a:off x="3451571" y="3146445"/>
            <a:ext cx="259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ZoneTexte 61"/>
          <p:cNvSpPr txBox="1"/>
          <p:nvPr/>
        </p:nvSpPr>
        <p:spPr>
          <a:xfrm>
            <a:off x="5403252" y="3367946"/>
            <a:ext cx="1444153" cy="646331"/>
          </a:xfrm>
          <a:prstGeom prst="rect">
            <a:avLst/>
          </a:prstGeom>
          <a:noFill/>
        </p:spPr>
        <p:txBody>
          <a:bodyPr wrap="square" rtlCol="0">
            <a:spAutoFit/>
          </a:bodyPr>
          <a:lstStyle/>
          <a:p>
            <a:r>
              <a:rPr lang="fr-FR" sz="1200" dirty="0">
                <a:latin typeface="Poppins" panose="00000500000000000000" pitchFamily="2" charset="0"/>
                <a:cs typeface="Poppins" panose="00000500000000000000" pitchFamily="2" charset="0"/>
              </a:rPr>
              <a:t>Accompagner la souveraineté digitale du pays.</a:t>
            </a:r>
          </a:p>
        </p:txBody>
      </p:sp>
      <p:pic>
        <p:nvPicPr>
          <p:cNvPr id="63" name="Image 6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04852" y="2011846"/>
            <a:ext cx="812248" cy="825786"/>
          </a:xfrm>
          <a:prstGeom prst="rect">
            <a:avLst/>
          </a:prstGeom>
        </p:spPr>
      </p:pic>
      <p:cxnSp>
        <p:nvCxnSpPr>
          <p:cNvPr id="64" name="Connecteur droit 63"/>
          <p:cNvCxnSpPr/>
          <p:nvPr/>
        </p:nvCxnSpPr>
        <p:spPr>
          <a:xfrm>
            <a:off x="5504852" y="3146445"/>
            <a:ext cx="259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a:xfrm>
            <a:off x="7230960" y="3367946"/>
            <a:ext cx="1830234" cy="1569660"/>
          </a:xfrm>
          <a:prstGeom prst="rect">
            <a:avLst/>
          </a:prstGeom>
          <a:noFill/>
        </p:spPr>
        <p:txBody>
          <a:bodyPr wrap="square" rtlCol="0">
            <a:spAutoFit/>
          </a:bodyPr>
          <a:lstStyle/>
          <a:p>
            <a:pPr lvl="0"/>
            <a:r>
              <a:rPr lang="fr-FR" sz="1200" dirty="0">
                <a:latin typeface="Poppins" panose="00000500000000000000" pitchFamily="2" charset="0"/>
                <a:cs typeface="Poppins" panose="00000500000000000000" pitchFamily="2" charset="0"/>
              </a:rPr>
              <a:t>Positionner le Royaume comme une plateforme africaine de l’IT et du Digital, incontournable, agissante et à forte valeur ajoutée.</a:t>
            </a:r>
          </a:p>
        </p:txBody>
      </p:sp>
      <p:pic>
        <p:nvPicPr>
          <p:cNvPr id="66" name="Image 6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332559" y="2011846"/>
            <a:ext cx="812248" cy="825786"/>
          </a:xfrm>
          <a:prstGeom prst="rect">
            <a:avLst/>
          </a:prstGeom>
        </p:spPr>
      </p:pic>
      <p:cxnSp>
        <p:nvCxnSpPr>
          <p:cNvPr id="67" name="Connecteur droit 66"/>
          <p:cNvCxnSpPr/>
          <p:nvPr/>
        </p:nvCxnSpPr>
        <p:spPr>
          <a:xfrm>
            <a:off x="7332559" y="3146445"/>
            <a:ext cx="259327"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68" name="ZoneTexte 67"/>
          <p:cNvSpPr txBox="1"/>
          <p:nvPr/>
        </p:nvSpPr>
        <p:spPr>
          <a:xfrm>
            <a:off x="9279437" y="3367946"/>
            <a:ext cx="1854325" cy="1384995"/>
          </a:xfrm>
          <a:prstGeom prst="rect">
            <a:avLst/>
          </a:prstGeom>
          <a:noFill/>
        </p:spPr>
        <p:txBody>
          <a:bodyPr wrap="square" rtlCol="0">
            <a:spAutoFit/>
          </a:bodyPr>
          <a:lstStyle/>
          <a:p>
            <a:pPr lvl="0"/>
            <a:r>
              <a:rPr lang="fr-FR" sz="1200" dirty="0">
                <a:latin typeface="Poppins" panose="00000500000000000000" pitchFamily="2" charset="0"/>
                <a:cs typeface="Poppins" panose="00000500000000000000" pitchFamily="2" charset="0"/>
              </a:rPr>
              <a:t>Accroître l’attractivité économique et technologique du pays à travers une offre adaptée, évolutive et distinctive.</a:t>
            </a:r>
          </a:p>
        </p:txBody>
      </p:sp>
      <p:pic>
        <p:nvPicPr>
          <p:cNvPr id="69" name="Image 6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381037" y="2011846"/>
            <a:ext cx="812248" cy="825786"/>
          </a:xfrm>
          <a:prstGeom prst="rect">
            <a:avLst/>
          </a:prstGeom>
        </p:spPr>
      </p:pic>
      <p:pic>
        <p:nvPicPr>
          <p:cNvPr id="76" name="Image 7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530412" y="2312205"/>
            <a:ext cx="467607" cy="438978"/>
          </a:xfrm>
          <a:prstGeom prst="rect">
            <a:avLst/>
          </a:prstGeom>
        </p:spPr>
      </p:pic>
      <p:pic>
        <p:nvPicPr>
          <p:cNvPr id="77" name="Image 7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610545" y="2308706"/>
            <a:ext cx="368200" cy="393008"/>
          </a:xfrm>
          <a:prstGeom prst="rect">
            <a:avLst/>
          </a:prstGeom>
        </p:spPr>
      </p:pic>
      <p:pic>
        <p:nvPicPr>
          <p:cNvPr id="78" name="Image 7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635917" y="2316002"/>
            <a:ext cx="451084" cy="441878"/>
          </a:xfrm>
          <a:prstGeom prst="rect">
            <a:avLst/>
          </a:prstGeom>
        </p:spPr>
      </p:pic>
      <p:pic>
        <p:nvPicPr>
          <p:cNvPr id="79" name="Image 7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7451815" y="2269205"/>
            <a:ext cx="439333" cy="439333"/>
          </a:xfrm>
          <a:prstGeom prst="rect">
            <a:avLst/>
          </a:prstGeom>
        </p:spPr>
      </p:pic>
      <p:pic>
        <p:nvPicPr>
          <p:cNvPr id="80" name="Image 79"/>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9513819" y="2269206"/>
            <a:ext cx="430367" cy="439332"/>
          </a:xfrm>
          <a:prstGeom prst="rect">
            <a:avLst/>
          </a:prstGeom>
        </p:spPr>
      </p:pic>
      <p:pic>
        <p:nvPicPr>
          <p:cNvPr id="28" name="Image 2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Tree>
    <p:extLst>
      <p:ext uri="{BB962C8B-B14F-4D97-AF65-F5344CB8AC3E}">
        <p14:creationId xmlns:p14="http://schemas.microsoft.com/office/powerpoint/2010/main" xmlns="" val="3031893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
        <p:nvSpPr>
          <p:cNvPr id="21" name="ZoneTexte 20"/>
          <p:cNvSpPr txBox="1"/>
          <p:nvPr/>
        </p:nvSpPr>
        <p:spPr>
          <a:xfrm>
            <a:off x="2462582" y="2696578"/>
            <a:ext cx="2118607" cy="1015663"/>
          </a:xfrm>
          <a:prstGeom prst="rect">
            <a:avLst/>
          </a:prstGeom>
          <a:noFill/>
        </p:spPr>
        <p:txBody>
          <a:bodyPr wrap="square" rtlCol="0">
            <a:spAutoFit/>
          </a:bodyPr>
          <a:lstStyle/>
          <a:p>
            <a:pPr lvl="0" algn="ctr"/>
            <a:r>
              <a:rPr lang="fr-FR" sz="1200" dirty="0">
                <a:latin typeface="Poppins" panose="00000500000000000000" pitchFamily="2" charset="0"/>
                <a:cs typeface="Poppins" panose="00000500000000000000" pitchFamily="2" charset="0"/>
              </a:rPr>
              <a:t>Positionner le secteur comme prioritaire dans les politiques publiques et la vision gouvernementale.</a:t>
            </a:r>
          </a:p>
        </p:txBody>
      </p:sp>
      <p:cxnSp>
        <p:nvCxnSpPr>
          <p:cNvPr id="55" name="Connecteur droit 54"/>
          <p:cNvCxnSpPr/>
          <p:nvPr/>
        </p:nvCxnSpPr>
        <p:spPr>
          <a:xfrm>
            <a:off x="3379180" y="2475077"/>
            <a:ext cx="259327" cy="0"/>
          </a:xfrm>
          <a:prstGeom prst="line">
            <a:avLst/>
          </a:prstGeom>
          <a:ln w="19050">
            <a:solidFill>
              <a:srgbClr val="C5498B"/>
            </a:solidFill>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3127940" y="1459836"/>
            <a:ext cx="786959" cy="786959"/>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5017016" y="2681557"/>
            <a:ext cx="2198026" cy="1015663"/>
          </a:xfrm>
          <a:prstGeom prst="rect">
            <a:avLst/>
          </a:prstGeom>
          <a:noFill/>
        </p:spPr>
        <p:txBody>
          <a:bodyPr wrap="square" rtlCol="0">
            <a:spAutoFit/>
          </a:bodyPr>
          <a:lstStyle/>
          <a:p>
            <a:pPr lvl="0" algn="ctr"/>
            <a:r>
              <a:rPr lang="fr-FR" sz="1200" dirty="0">
                <a:latin typeface="Poppins" panose="00000500000000000000" pitchFamily="2" charset="0"/>
                <a:cs typeface="Poppins" panose="00000500000000000000" pitchFamily="2" charset="0"/>
              </a:rPr>
              <a:t>Accélérer la transformation digitale des institutions publiques, des entreprises et de la société civile.</a:t>
            </a:r>
          </a:p>
        </p:txBody>
      </p:sp>
      <p:cxnSp>
        <p:nvCxnSpPr>
          <p:cNvPr id="25" name="Connecteur droit 24"/>
          <p:cNvCxnSpPr/>
          <p:nvPr/>
        </p:nvCxnSpPr>
        <p:spPr>
          <a:xfrm>
            <a:off x="5973324" y="2460056"/>
            <a:ext cx="259327" cy="0"/>
          </a:xfrm>
          <a:prstGeom prst="line">
            <a:avLst/>
          </a:prstGeom>
          <a:ln w="19050">
            <a:solidFill>
              <a:srgbClr val="C5498B"/>
            </a:solidFill>
          </a:ln>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5722084" y="1444815"/>
            <a:ext cx="786959" cy="786959"/>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p:cNvSpPr txBox="1"/>
          <p:nvPr/>
        </p:nvSpPr>
        <p:spPr>
          <a:xfrm>
            <a:off x="7650870" y="2681557"/>
            <a:ext cx="2118607" cy="1015663"/>
          </a:xfrm>
          <a:prstGeom prst="rect">
            <a:avLst/>
          </a:prstGeom>
          <a:noFill/>
        </p:spPr>
        <p:txBody>
          <a:bodyPr wrap="square" rtlCol="0">
            <a:spAutoFit/>
          </a:bodyPr>
          <a:lstStyle/>
          <a:p>
            <a:pPr lvl="0" algn="ctr"/>
            <a:r>
              <a:rPr lang="fr-FR" sz="1200" dirty="0">
                <a:latin typeface="Poppins" panose="00000500000000000000" pitchFamily="2" charset="0"/>
                <a:cs typeface="Poppins" panose="00000500000000000000" pitchFamily="2" charset="0"/>
              </a:rPr>
              <a:t>Encourager l’innovation, la R&amp;D et accompagner l’émergence des incubateurs d’entreprises innovantes.</a:t>
            </a:r>
          </a:p>
        </p:txBody>
      </p:sp>
      <p:cxnSp>
        <p:nvCxnSpPr>
          <p:cNvPr id="28" name="Connecteur droit 27"/>
          <p:cNvCxnSpPr/>
          <p:nvPr/>
        </p:nvCxnSpPr>
        <p:spPr>
          <a:xfrm>
            <a:off x="8567468" y="2460056"/>
            <a:ext cx="259327" cy="0"/>
          </a:xfrm>
          <a:prstGeom prst="line">
            <a:avLst/>
          </a:prstGeom>
          <a:ln w="19050">
            <a:solidFill>
              <a:srgbClr val="C5498B"/>
            </a:solidFill>
          </a:ln>
        </p:spPr>
        <p:style>
          <a:lnRef idx="1">
            <a:schemeClr val="accent1"/>
          </a:lnRef>
          <a:fillRef idx="0">
            <a:schemeClr val="accent1"/>
          </a:fillRef>
          <a:effectRef idx="0">
            <a:schemeClr val="accent1"/>
          </a:effectRef>
          <a:fontRef idx="minor">
            <a:schemeClr val="tx1"/>
          </a:fontRef>
        </p:style>
      </p:cxnSp>
      <p:sp>
        <p:nvSpPr>
          <p:cNvPr id="29" name="Ellipse 28"/>
          <p:cNvSpPr/>
          <p:nvPr/>
        </p:nvSpPr>
        <p:spPr>
          <a:xfrm>
            <a:off x="8316228" y="1444815"/>
            <a:ext cx="786959" cy="786959"/>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2462582" y="5331573"/>
            <a:ext cx="2118607" cy="646331"/>
          </a:xfrm>
          <a:prstGeom prst="rect">
            <a:avLst/>
          </a:prstGeom>
          <a:noFill/>
        </p:spPr>
        <p:txBody>
          <a:bodyPr wrap="square" rtlCol="0">
            <a:spAutoFit/>
          </a:bodyPr>
          <a:lstStyle/>
          <a:p>
            <a:pPr lvl="0" algn="ctr"/>
            <a:r>
              <a:rPr lang="fr-FR" sz="1200" dirty="0">
                <a:latin typeface="Poppins" panose="00000500000000000000" pitchFamily="2" charset="0"/>
                <a:cs typeface="Poppins" panose="00000500000000000000" pitchFamily="2" charset="0"/>
              </a:rPr>
              <a:t>Renforcer le capital humain et l’attractivité du secteur.</a:t>
            </a:r>
          </a:p>
        </p:txBody>
      </p:sp>
      <p:cxnSp>
        <p:nvCxnSpPr>
          <p:cNvPr id="31" name="Connecteur droit 30"/>
          <p:cNvCxnSpPr/>
          <p:nvPr/>
        </p:nvCxnSpPr>
        <p:spPr>
          <a:xfrm>
            <a:off x="3379180" y="5110072"/>
            <a:ext cx="259327" cy="0"/>
          </a:xfrm>
          <a:prstGeom prst="line">
            <a:avLst/>
          </a:prstGeom>
          <a:ln w="19050">
            <a:solidFill>
              <a:srgbClr val="C5498B"/>
            </a:solidFill>
          </a:ln>
        </p:spPr>
        <p:style>
          <a:lnRef idx="1">
            <a:schemeClr val="accent1"/>
          </a:lnRef>
          <a:fillRef idx="0">
            <a:schemeClr val="accent1"/>
          </a:fillRef>
          <a:effectRef idx="0">
            <a:schemeClr val="accent1"/>
          </a:effectRef>
          <a:fontRef idx="minor">
            <a:schemeClr val="tx1"/>
          </a:fontRef>
        </p:style>
      </p:cxnSp>
      <p:sp>
        <p:nvSpPr>
          <p:cNvPr id="32" name="Ellipse 31"/>
          <p:cNvSpPr/>
          <p:nvPr/>
        </p:nvSpPr>
        <p:spPr>
          <a:xfrm>
            <a:off x="3127940" y="4094831"/>
            <a:ext cx="786959" cy="786959"/>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a:off x="5056726" y="5316552"/>
            <a:ext cx="2118607" cy="830997"/>
          </a:xfrm>
          <a:prstGeom prst="rect">
            <a:avLst/>
          </a:prstGeom>
          <a:noFill/>
        </p:spPr>
        <p:txBody>
          <a:bodyPr wrap="square" rtlCol="0">
            <a:spAutoFit/>
          </a:bodyPr>
          <a:lstStyle/>
          <a:p>
            <a:pPr lvl="0" algn="ctr"/>
            <a:r>
              <a:rPr lang="fr-FR" sz="1200" dirty="0">
                <a:latin typeface="Poppins" panose="00000500000000000000" pitchFamily="2" charset="0"/>
                <a:cs typeface="Poppins" panose="00000500000000000000" pitchFamily="2" charset="0"/>
              </a:rPr>
              <a:t>Mettre à niveau les infrastructures nécessaires à l’essor du secteur.</a:t>
            </a:r>
          </a:p>
        </p:txBody>
      </p:sp>
      <p:cxnSp>
        <p:nvCxnSpPr>
          <p:cNvPr id="34" name="Connecteur droit 33"/>
          <p:cNvCxnSpPr/>
          <p:nvPr/>
        </p:nvCxnSpPr>
        <p:spPr>
          <a:xfrm>
            <a:off x="5973324" y="5095051"/>
            <a:ext cx="259327" cy="0"/>
          </a:xfrm>
          <a:prstGeom prst="line">
            <a:avLst/>
          </a:prstGeom>
          <a:ln w="19050">
            <a:solidFill>
              <a:srgbClr val="C5498B"/>
            </a:solidFill>
          </a:ln>
        </p:spPr>
        <p:style>
          <a:lnRef idx="1">
            <a:schemeClr val="accent1"/>
          </a:lnRef>
          <a:fillRef idx="0">
            <a:schemeClr val="accent1"/>
          </a:fillRef>
          <a:effectRef idx="0">
            <a:schemeClr val="accent1"/>
          </a:effectRef>
          <a:fontRef idx="minor">
            <a:schemeClr val="tx1"/>
          </a:fontRef>
        </p:style>
      </p:cxnSp>
      <p:sp>
        <p:nvSpPr>
          <p:cNvPr id="35" name="Ellipse 34"/>
          <p:cNvSpPr/>
          <p:nvPr/>
        </p:nvSpPr>
        <p:spPr>
          <a:xfrm>
            <a:off x="5722084" y="4079810"/>
            <a:ext cx="786959" cy="786959"/>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7505444" y="5316552"/>
            <a:ext cx="2408526" cy="830997"/>
          </a:xfrm>
          <a:prstGeom prst="rect">
            <a:avLst/>
          </a:prstGeom>
          <a:noFill/>
        </p:spPr>
        <p:txBody>
          <a:bodyPr wrap="square" rtlCol="0">
            <a:spAutoFit/>
          </a:bodyPr>
          <a:lstStyle/>
          <a:p>
            <a:pPr lvl="0" algn="ctr"/>
            <a:r>
              <a:rPr lang="fr-FR" sz="1200" dirty="0">
                <a:latin typeface="Poppins" panose="00000500000000000000" pitchFamily="2" charset="0"/>
                <a:cs typeface="Poppins" panose="00000500000000000000" pitchFamily="2" charset="0"/>
              </a:rPr>
              <a:t>Créer un cadre de gouvernance efficient, agile et adapté aux opportunités et aux évolutions du secteur.</a:t>
            </a:r>
          </a:p>
        </p:txBody>
      </p:sp>
      <p:cxnSp>
        <p:nvCxnSpPr>
          <p:cNvPr id="37" name="Connecteur droit 36"/>
          <p:cNvCxnSpPr/>
          <p:nvPr/>
        </p:nvCxnSpPr>
        <p:spPr>
          <a:xfrm>
            <a:off x="8567468" y="5095051"/>
            <a:ext cx="259327" cy="0"/>
          </a:xfrm>
          <a:prstGeom prst="line">
            <a:avLst/>
          </a:prstGeom>
          <a:ln w="19050">
            <a:solidFill>
              <a:srgbClr val="C5498B"/>
            </a:solidFill>
          </a:ln>
        </p:spPr>
        <p:style>
          <a:lnRef idx="1">
            <a:schemeClr val="accent1"/>
          </a:lnRef>
          <a:fillRef idx="0">
            <a:schemeClr val="accent1"/>
          </a:fillRef>
          <a:effectRef idx="0">
            <a:schemeClr val="accent1"/>
          </a:effectRef>
          <a:fontRef idx="minor">
            <a:schemeClr val="tx1"/>
          </a:fontRef>
        </p:style>
      </p:cxnSp>
      <p:sp>
        <p:nvSpPr>
          <p:cNvPr id="38" name="Ellipse 37"/>
          <p:cNvSpPr/>
          <p:nvPr/>
        </p:nvSpPr>
        <p:spPr>
          <a:xfrm>
            <a:off x="8316228" y="4079810"/>
            <a:ext cx="786959" cy="786959"/>
          </a:xfrm>
          <a:prstGeom prst="ellipse">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27695" y="1645256"/>
            <a:ext cx="387447" cy="38744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900808" y="1614057"/>
            <a:ext cx="463409" cy="463409"/>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508271" y="1664455"/>
            <a:ext cx="377719" cy="377719"/>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337423" y="4330232"/>
            <a:ext cx="387447" cy="387447"/>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889145" y="4232879"/>
            <a:ext cx="484800" cy="484800"/>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482648" y="4224650"/>
            <a:ext cx="454117" cy="454117"/>
          </a:xfrm>
          <a:prstGeom prst="rect">
            <a:avLst/>
          </a:prstGeom>
        </p:spPr>
      </p:pic>
      <p:sp>
        <p:nvSpPr>
          <p:cNvPr id="42" name="ZoneTexte 41"/>
          <p:cNvSpPr txBox="1"/>
          <p:nvPr/>
        </p:nvSpPr>
        <p:spPr>
          <a:xfrm>
            <a:off x="1335990" y="549998"/>
            <a:ext cx="4856085" cy="523220"/>
          </a:xfrm>
          <a:prstGeom prst="rect">
            <a:avLst/>
          </a:prstGeom>
          <a:noFill/>
        </p:spPr>
        <p:txBody>
          <a:bodyPr wrap="square" rtlCol="0">
            <a:spAutoFit/>
          </a:bodyPr>
          <a:lstStyle/>
          <a:p>
            <a:pPr lvl="0"/>
            <a:r>
              <a:rPr lang="fr-FR" sz="2800" b="1" dirty="0">
                <a:solidFill>
                  <a:srgbClr val="FFC000"/>
                </a:solidFill>
                <a:latin typeface="Poppins" panose="00000500000000000000" pitchFamily="2" charset="0"/>
                <a:cs typeface="Poppins" panose="00000500000000000000" pitchFamily="2" charset="0"/>
              </a:rPr>
              <a:t>L</a:t>
            </a:r>
            <a:r>
              <a:rPr lang="fr-FR" sz="2800" b="1" dirty="0">
                <a:latin typeface="Poppins" panose="00000500000000000000" pitchFamily="2" charset="0"/>
                <a:cs typeface="Poppins" panose="00000500000000000000" pitchFamily="2" charset="0"/>
              </a:rPr>
              <a:t>es grands chantiers</a:t>
            </a:r>
          </a:p>
        </p:txBody>
      </p:sp>
    </p:spTree>
    <p:extLst>
      <p:ext uri="{BB962C8B-B14F-4D97-AF65-F5344CB8AC3E}">
        <p14:creationId xmlns:p14="http://schemas.microsoft.com/office/powerpoint/2010/main" xmlns="" val="798879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cxnSp>
        <p:nvCxnSpPr>
          <p:cNvPr id="58" name="Connecteur droit 57"/>
          <p:cNvCxnSpPr/>
          <p:nvPr/>
        </p:nvCxnSpPr>
        <p:spPr>
          <a:xfrm>
            <a:off x="6879338" y="1488508"/>
            <a:ext cx="0" cy="312159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554693" y="1374391"/>
            <a:ext cx="4293657" cy="4662815"/>
          </a:xfrm>
          <a:prstGeom prst="rect">
            <a:avLst/>
          </a:prstGeom>
          <a:noFill/>
        </p:spPr>
        <p:txBody>
          <a:bodyPr wrap="square" rtlCol="0">
            <a:spAutoFit/>
          </a:bodyPr>
          <a:lstStyle/>
          <a:p>
            <a:pPr lvl="0" algn="just"/>
            <a:r>
              <a:rPr lang="fr-FR" sz="1100" dirty="0">
                <a:latin typeface="Poppins" panose="00000500000000000000" pitchFamily="2" charset="0"/>
                <a:cs typeface="Poppins" panose="00000500000000000000" pitchFamily="2" charset="0"/>
              </a:rPr>
              <a:t>Fédérer</a:t>
            </a:r>
            <a:r>
              <a:rPr lang="fr-FR" sz="1100" dirty="0">
                <a:latin typeface="Poppins ExtraLight" panose="00000300000000000000" pitchFamily="2" charset="0"/>
                <a:cs typeface="Poppins ExtraLight" panose="00000300000000000000" pitchFamily="2" charset="0"/>
              </a:rPr>
              <a:t> les parties prenantes du secteur autour d’une vision et renforcer les partenariats et les coopérations avec les institutions publiques ainsi qu’avec d’autres secteurs ayant des enjeux convergents (</a:t>
            </a:r>
            <a:r>
              <a:rPr lang="fr-FR" sz="1100" dirty="0" err="1">
                <a:latin typeface="Poppins ExtraLight" panose="00000300000000000000" pitchFamily="2" charset="0"/>
                <a:cs typeface="Poppins ExtraLight" panose="00000300000000000000" pitchFamily="2" charset="0"/>
              </a:rPr>
              <a:t>Offshoring</a:t>
            </a:r>
            <a:r>
              <a:rPr lang="fr-FR" sz="1100" dirty="0">
                <a:latin typeface="Poppins ExtraLight" panose="00000300000000000000" pitchFamily="2" charset="0"/>
                <a:cs typeface="Poppins ExtraLight" panose="00000300000000000000" pitchFamily="2" charset="0"/>
              </a:rPr>
              <a:t>, Industrie, commerce, …)</a:t>
            </a:r>
          </a:p>
          <a:p>
            <a:pPr lvl="0" algn="just"/>
            <a:endParaRPr lang="fr-FR" sz="1100" dirty="0">
              <a:latin typeface="Poppins ExtraLight" panose="00000300000000000000" pitchFamily="2" charset="0"/>
              <a:cs typeface="Poppins ExtraLight" panose="00000300000000000000" pitchFamily="2" charset="0"/>
            </a:endParaRPr>
          </a:p>
          <a:p>
            <a:pPr lvl="0" algn="just"/>
            <a:r>
              <a:rPr lang="fr-FR" sz="1100" dirty="0">
                <a:latin typeface="Poppins" panose="00000500000000000000" pitchFamily="2" charset="0"/>
                <a:cs typeface="Poppins" panose="00000500000000000000" pitchFamily="2" charset="0"/>
              </a:rPr>
              <a:t>Soutenir</a:t>
            </a:r>
            <a:r>
              <a:rPr lang="fr-FR" sz="1100" dirty="0">
                <a:latin typeface="Poppins ExtraLight" panose="00000300000000000000" pitchFamily="2" charset="0"/>
                <a:cs typeface="Poppins ExtraLight" panose="00000300000000000000" pitchFamily="2" charset="0"/>
              </a:rPr>
              <a:t> le rôle de l’Agence du Développement du Digital et encourager son leadership.</a:t>
            </a:r>
          </a:p>
          <a:p>
            <a:pPr lvl="0" algn="just"/>
            <a:endParaRPr lang="fr-FR" sz="1100" dirty="0">
              <a:latin typeface="Poppins ExtraLight" panose="00000300000000000000" pitchFamily="2" charset="0"/>
              <a:cs typeface="Poppins ExtraLight" panose="00000300000000000000" pitchFamily="2" charset="0"/>
            </a:endParaRPr>
          </a:p>
          <a:p>
            <a:pPr lvl="0" algn="just"/>
            <a:r>
              <a:rPr lang="fr-FR" sz="1100" dirty="0">
                <a:latin typeface="Poppins" panose="00000500000000000000" pitchFamily="2" charset="0"/>
                <a:cs typeface="Poppins" panose="00000500000000000000" pitchFamily="2" charset="0"/>
              </a:rPr>
              <a:t>Accélérer</a:t>
            </a:r>
            <a:r>
              <a:rPr lang="fr-FR" sz="1100" dirty="0">
                <a:latin typeface="Poppins ExtraLight" panose="00000300000000000000" pitchFamily="2" charset="0"/>
                <a:cs typeface="Poppins ExtraLight" panose="00000300000000000000" pitchFamily="2" charset="0"/>
              </a:rPr>
              <a:t> les efforts de digitalisation des services publics pour garantir la réussite du projet E-</a:t>
            </a:r>
            <a:r>
              <a:rPr lang="fr-FR" sz="1100" dirty="0" err="1">
                <a:latin typeface="Poppins ExtraLight" panose="00000300000000000000" pitchFamily="2" charset="0"/>
                <a:cs typeface="Poppins ExtraLight" panose="00000300000000000000" pitchFamily="2" charset="0"/>
              </a:rPr>
              <a:t>Gov</a:t>
            </a:r>
            <a:r>
              <a:rPr lang="fr-FR" sz="1100" dirty="0">
                <a:latin typeface="Poppins ExtraLight" panose="00000300000000000000" pitchFamily="2" charset="0"/>
                <a:cs typeface="Poppins ExtraLight" panose="00000300000000000000" pitchFamily="2" charset="0"/>
              </a:rPr>
              <a:t>.</a:t>
            </a:r>
          </a:p>
          <a:p>
            <a:pPr lvl="0" algn="just"/>
            <a:endParaRPr lang="fr-FR" sz="1100" dirty="0">
              <a:latin typeface="Poppins ExtraLight" panose="00000300000000000000" pitchFamily="2" charset="0"/>
              <a:cs typeface="Poppins ExtraLight" panose="00000300000000000000" pitchFamily="2" charset="0"/>
            </a:endParaRPr>
          </a:p>
          <a:p>
            <a:pPr lvl="0" algn="just"/>
            <a:r>
              <a:rPr lang="fr-FR" sz="1100" dirty="0">
                <a:latin typeface="Poppins" panose="00000500000000000000" pitchFamily="2" charset="0"/>
                <a:cs typeface="Poppins" panose="00000500000000000000" pitchFamily="2" charset="0"/>
              </a:rPr>
              <a:t>Accompagner</a:t>
            </a:r>
            <a:r>
              <a:rPr lang="fr-FR" sz="1100" dirty="0">
                <a:latin typeface="Poppins ExtraLight" panose="00000300000000000000" pitchFamily="2" charset="0"/>
                <a:cs typeface="Poppins ExtraLight" panose="00000300000000000000" pitchFamily="2" charset="0"/>
              </a:rPr>
              <a:t> le développement économique du secteur à travers une réforme innovante de la commande publique</a:t>
            </a:r>
          </a:p>
          <a:p>
            <a:pPr lvl="0" algn="just"/>
            <a:endParaRPr lang="fr-FR" sz="1100" dirty="0">
              <a:latin typeface="Poppins ExtraLight" panose="00000300000000000000" pitchFamily="2" charset="0"/>
              <a:cs typeface="Poppins ExtraLight" panose="00000300000000000000" pitchFamily="2" charset="0"/>
            </a:endParaRPr>
          </a:p>
          <a:p>
            <a:pPr lvl="0" algn="just"/>
            <a:r>
              <a:rPr lang="fr-FR" sz="1100" dirty="0">
                <a:latin typeface="Poppins" panose="00000500000000000000" pitchFamily="2" charset="0"/>
                <a:cs typeface="Poppins" panose="00000500000000000000" pitchFamily="2" charset="0"/>
              </a:rPr>
              <a:t>Renforcer</a:t>
            </a:r>
            <a:r>
              <a:rPr lang="fr-FR" sz="1100" dirty="0">
                <a:latin typeface="Poppins ExtraLight" panose="00000300000000000000" pitchFamily="2" charset="0"/>
                <a:cs typeface="Poppins ExtraLight" panose="00000300000000000000" pitchFamily="2" charset="0"/>
              </a:rPr>
              <a:t> la « </a:t>
            </a:r>
            <a:r>
              <a:rPr lang="fr-FR" sz="1100" dirty="0" err="1">
                <a:latin typeface="Poppins ExtraLight" panose="00000300000000000000" pitchFamily="2" charset="0"/>
                <a:cs typeface="Poppins ExtraLight" panose="00000300000000000000" pitchFamily="2" charset="0"/>
              </a:rPr>
              <a:t>progicialisation</a:t>
            </a:r>
            <a:r>
              <a:rPr lang="fr-FR" sz="1100" dirty="0">
                <a:latin typeface="Poppins ExtraLight" panose="00000300000000000000" pitchFamily="2" charset="0"/>
                <a:cs typeface="Poppins ExtraLight" panose="00000300000000000000" pitchFamily="2" charset="0"/>
              </a:rPr>
              <a:t> » dans le secteur public et privé.</a:t>
            </a:r>
          </a:p>
          <a:p>
            <a:pPr lvl="0" algn="just"/>
            <a:endParaRPr lang="fr-FR" sz="1100" dirty="0">
              <a:latin typeface="Poppins ExtraLight" panose="00000300000000000000" pitchFamily="2" charset="0"/>
              <a:cs typeface="Poppins ExtraLight" panose="00000300000000000000" pitchFamily="2" charset="0"/>
            </a:endParaRPr>
          </a:p>
          <a:p>
            <a:pPr lvl="0" algn="just"/>
            <a:r>
              <a:rPr lang="fr-FR" sz="1100" dirty="0">
                <a:latin typeface="Poppins" panose="00000500000000000000" pitchFamily="2" charset="0"/>
                <a:cs typeface="Poppins" panose="00000500000000000000" pitchFamily="2" charset="0"/>
              </a:rPr>
              <a:t>Renforcer</a:t>
            </a:r>
            <a:r>
              <a:rPr lang="fr-FR" sz="1100" dirty="0">
                <a:latin typeface="Poppins ExtraLight" panose="00000300000000000000" pitchFamily="2" charset="0"/>
                <a:cs typeface="Poppins ExtraLight" panose="00000300000000000000" pitchFamily="2" charset="0"/>
              </a:rPr>
              <a:t> l’offre de formation et positionner les technologies du digital comme une connaissance fondamentale dans le cursus scolaire et universitaire quelle que soit la filière.</a:t>
            </a:r>
          </a:p>
          <a:p>
            <a:pPr lvl="0" algn="just"/>
            <a:endParaRPr lang="fr-FR" sz="1100" dirty="0">
              <a:latin typeface="Poppins ExtraLight" panose="00000300000000000000" pitchFamily="2" charset="0"/>
              <a:cs typeface="Poppins ExtraLight" panose="00000300000000000000" pitchFamily="2" charset="0"/>
            </a:endParaRPr>
          </a:p>
          <a:p>
            <a:pPr algn="just"/>
            <a:r>
              <a:rPr lang="fr-FR" sz="1100" dirty="0">
                <a:latin typeface="Poppins" panose="00000500000000000000" pitchFamily="2" charset="0"/>
                <a:cs typeface="Poppins" panose="00000500000000000000" pitchFamily="2" charset="0"/>
              </a:rPr>
              <a:t>Encourager </a:t>
            </a:r>
            <a:r>
              <a:rPr lang="fr-FR" sz="1100" dirty="0">
                <a:latin typeface="Poppins ExtraLight" panose="00000300000000000000" pitchFamily="2" charset="0"/>
                <a:cs typeface="Poppins ExtraLight" panose="00000300000000000000" pitchFamily="2" charset="0"/>
              </a:rPr>
              <a:t>et soutenir l’alphabétisation digitale et positionner le secteur au cœur des problématiques de développement humain.</a:t>
            </a:r>
          </a:p>
          <a:p>
            <a:pPr lvl="0" algn="just"/>
            <a:endParaRPr lang="fr-FR" sz="1100" dirty="0">
              <a:latin typeface="Poppins ExtraLight" panose="00000300000000000000" pitchFamily="2" charset="0"/>
              <a:cs typeface="Poppins ExtraLight" panose="00000300000000000000" pitchFamily="2" charset="0"/>
            </a:endParaRPr>
          </a:p>
          <a:p>
            <a:pPr lvl="0" algn="just"/>
            <a:endParaRPr lang="fr-FR" sz="1100" dirty="0">
              <a:latin typeface="Poppins ExtraLight" panose="00000300000000000000" pitchFamily="2" charset="0"/>
              <a:cs typeface="Poppins ExtraLight" panose="00000300000000000000" pitchFamily="2" charset="0"/>
            </a:endParaRPr>
          </a:p>
        </p:txBody>
      </p:sp>
      <p:cxnSp>
        <p:nvCxnSpPr>
          <p:cNvPr id="5" name="Connecteur droit 4"/>
          <p:cNvCxnSpPr/>
          <p:nvPr/>
        </p:nvCxnSpPr>
        <p:spPr>
          <a:xfrm>
            <a:off x="1379602" y="1447800"/>
            <a:ext cx="0" cy="411480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1335990" y="1435168"/>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Ellipse 45"/>
          <p:cNvSpPr/>
          <p:nvPr/>
        </p:nvSpPr>
        <p:spPr>
          <a:xfrm>
            <a:off x="1335990" y="2275908"/>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p:cNvSpPr/>
          <p:nvPr/>
        </p:nvSpPr>
        <p:spPr>
          <a:xfrm>
            <a:off x="1335990" y="2778828"/>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 name="Ellipse 47"/>
          <p:cNvSpPr/>
          <p:nvPr/>
        </p:nvSpPr>
        <p:spPr>
          <a:xfrm>
            <a:off x="1335990" y="3289368"/>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 name="Ellipse 48"/>
          <p:cNvSpPr/>
          <p:nvPr/>
        </p:nvSpPr>
        <p:spPr>
          <a:xfrm>
            <a:off x="1335990" y="3801755"/>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Ellipse 49"/>
          <p:cNvSpPr/>
          <p:nvPr/>
        </p:nvSpPr>
        <p:spPr>
          <a:xfrm>
            <a:off x="1335990" y="4291340"/>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Ellipse 50"/>
          <p:cNvSpPr/>
          <p:nvPr/>
        </p:nvSpPr>
        <p:spPr>
          <a:xfrm>
            <a:off x="1335990" y="5131445"/>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Ellipse 51"/>
          <p:cNvSpPr/>
          <p:nvPr/>
        </p:nvSpPr>
        <p:spPr>
          <a:xfrm>
            <a:off x="6825998" y="1971816"/>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3" name="Ellipse 52"/>
          <p:cNvSpPr/>
          <p:nvPr/>
        </p:nvSpPr>
        <p:spPr>
          <a:xfrm>
            <a:off x="6825998" y="2653860"/>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Ellipse 53"/>
          <p:cNvSpPr/>
          <p:nvPr/>
        </p:nvSpPr>
        <p:spPr>
          <a:xfrm>
            <a:off x="6825998" y="3322320"/>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 name="Ellipse 55"/>
          <p:cNvSpPr/>
          <p:nvPr/>
        </p:nvSpPr>
        <p:spPr>
          <a:xfrm>
            <a:off x="6825998" y="4152275"/>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 name="Ellipse 56"/>
          <p:cNvSpPr/>
          <p:nvPr/>
        </p:nvSpPr>
        <p:spPr>
          <a:xfrm>
            <a:off x="6825998" y="1480888"/>
            <a:ext cx="106680" cy="106680"/>
          </a:xfrm>
          <a:prstGeom prst="ellipse">
            <a:avLst/>
          </a:prstGeom>
          <a:solidFill>
            <a:srgbClr val="C5498B"/>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p:cNvSpPr txBox="1"/>
          <p:nvPr/>
        </p:nvSpPr>
        <p:spPr>
          <a:xfrm>
            <a:off x="1335990" y="549998"/>
            <a:ext cx="7523530" cy="523220"/>
          </a:xfrm>
          <a:prstGeom prst="rect">
            <a:avLst/>
          </a:prstGeom>
          <a:noFill/>
        </p:spPr>
        <p:txBody>
          <a:bodyPr wrap="square" rtlCol="0">
            <a:spAutoFit/>
          </a:bodyPr>
          <a:lstStyle/>
          <a:p>
            <a:pPr lvl="0"/>
            <a:r>
              <a:rPr lang="fr-FR" sz="2800" b="1" dirty="0">
                <a:solidFill>
                  <a:srgbClr val="FFC000"/>
                </a:solidFill>
                <a:latin typeface="Poppins" panose="00000500000000000000" pitchFamily="2" charset="0"/>
                <a:cs typeface="Poppins" panose="00000500000000000000" pitchFamily="2" charset="0"/>
              </a:rPr>
              <a:t>L</a:t>
            </a:r>
            <a:r>
              <a:rPr lang="fr-FR" sz="2800" b="1" dirty="0">
                <a:solidFill>
                  <a:schemeClr val="bg2">
                    <a:lumMod val="25000"/>
                  </a:schemeClr>
                </a:solidFill>
                <a:latin typeface="Poppins" panose="00000500000000000000" pitchFamily="2" charset="0"/>
                <a:cs typeface="Poppins" panose="00000500000000000000" pitchFamily="2" charset="0"/>
              </a:rPr>
              <a:t>es recommandations prioritaires</a:t>
            </a:r>
          </a:p>
        </p:txBody>
      </p:sp>
      <p:sp>
        <p:nvSpPr>
          <p:cNvPr id="24" name="ZoneTexte 23"/>
          <p:cNvSpPr txBox="1"/>
          <p:nvPr/>
        </p:nvSpPr>
        <p:spPr>
          <a:xfrm>
            <a:off x="7048883" y="1403366"/>
            <a:ext cx="4293657" cy="3477875"/>
          </a:xfrm>
          <a:prstGeom prst="rect">
            <a:avLst/>
          </a:prstGeom>
          <a:noFill/>
        </p:spPr>
        <p:txBody>
          <a:bodyPr wrap="square" rtlCol="0">
            <a:spAutoFit/>
          </a:bodyPr>
          <a:lstStyle/>
          <a:p>
            <a:pPr lvl="0" algn="just"/>
            <a:r>
              <a:rPr lang="fr-FR" sz="1100" dirty="0">
                <a:latin typeface="Poppins" panose="00000500000000000000" pitchFamily="2" charset="0"/>
                <a:cs typeface="Poppins" panose="00000500000000000000" pitchFamily="2" charset="0"/>
              </a:rPr>
              <a:t>Créer </a:t>
            </a:r>
            <a:r>
              <a:rPr lang="fr-FR" sz="1100" dirty="0">
                <a:latin typeface="Poppins ExtraLight" panose="00000300000000000000" pitchFamily="2" charset="0"/>
                <a:cs typeface="Poppins ExtraLight" panose="00000300000000000000" pitchFamily="2" charset="0"/>
              </a:rPr>
              <a:t>des mécanismes de financement innovants pour le soutien des entreprises innovantes.</a:t>
            </a:r>
          </a:p>
          <a:p>
            <a:pPr lvl="0" algn="just"/>
            <a:endParaRPr lang="fr-FR" sz="1100" dirty="0">
              <a:latin typeface="Poppins ExtraLight" panose="00000300000000000000" pitchFamily="2" charset="0"/>
              <a:cs typeface="Poppins ExtraLight" panose="00000300000000000000" pitchFamily="2" charset="0"/>
            </a:endParaRPr>
          </a:p>
          <a:p>
            <a:pPr lvl="0" algn="just"/>
            <a:r>
              <a:rPr lang="fr-FR" sz="1100" dirty="0">
                <a:latin typeface="Poppins" panose="00000500000000000000" pitchFamily="2" charset="0"/>
                <a:cs typeface="Poppins" panose="00000500000000000000" pitchFamily="2" charset="0"/>
              </a:rPr>
              <a:t>Elaborer</a:t>
            </a:r>
            <a:r>
              <a:rPr lang="fr-FR" sz="1100" dirty="0">
                <a:latin typeface="Poppins ExtraLight" panose="00000300000000000000" pitchFamily="2" charset="0"/>
                <a:cs typeface="Poppins ExtraLight" panose="00000300000000000000" pitchFamily="2" charset="0"/>
              </a:rPr>
              <a:t> un cadre réglementaire et fiscal favorable au développement du digital dans l’ensemble des entreprises marocaines, de la TPME jusqu’aux grandes entreprises.</a:t>
            </a:r>
          </a:p>
          <a:p>
            <a:pPr lvl="0" algn="just"/>
            <a:endParaRPr lang="fr-FR" sz="1100" dirty="0">
              <a:latin typeface="Poppins ExtraLight" panose="00000300000000000000" pitchFamily="2" charset="0"/>
              <a:cs typeface="Poppins ExtraLight" panose="00000300000000000000" pitchFamily="2" charset="0"/>
            </a:endParaRPr>
          </a:p>
          <a:p>
            <a:pPr lvl="0" algn="just"/>
            <a:r>
              <a:rPr lang="fr-FR" sz="1100" dirty="0">
                <a:latin typeface="Poppins" panose="00000500000000000000" pitchFamily="2" charset="0"/>
                <a:cs typeface="Poppins" panose="00000500000000000000" pitchFamily="2" charset="0"/>
              </a:rPr>
              <a:t>Renforcer </a:t>
            </a:r>
            <a:r>
              <a:rPr lang="fr-FR" sz="1100" dirty="0">
                <a:latin typeface="Poppins ExtraLight" panose="00000300000000000000" pitchFamily="2" charset="0"/>
                <a:cs typeface="Poppins ExtraLight" panose="00000300000000000000" pitchFamily="2" charset="0"/>
              </a:rPr>
              <a:t>les infrastructures nécessaires au développement du secteur, à travers la mutualisation et l’accélération des investissements.</a:t>
            </a:r>
          </a:p>
          <a:p>
            <a:pPr lvl="0" algn="just"/>
            <a:endParaRPr lang="fr-FR" sz="1100" dirty="0">
              <a:latin typeface="Poppins ExtraLight" panose="00000300000000000000" pitchFamily="2" charset="0"/>
              <a:cs typeface="Poppins ExtraLight" panose="00000300000000000000" pitchFamily="2" charset="0"/>
            </a:endParaRPr>
          </a:p>
          <a:p>
            <a:pPr lvl="0" algn="just"/>
            <a:r>
              <a:rPr lang="fr-FR" sz="1100" dirty="0">
                <a:latin typeface="Poppins" panose="00000500000000000000" pitchFamily="2" charset="0"/>
                <a:cs typeface="Poppins" panose="00000500000000000000" pitchFamily="2" charset="0"/>
              </a:rPr>
              <a:t>Intégrer</a:t>
            </a:r>
            <a:r>
              <a:rPr lang="fr-FR" sz="1100" dirty="0">
                <a:latin typeface="Poppins ExtraLight" panose="00000300000000000000" pitchFamily="2" charset="0"/>
                <a:cs typeface="Poppins ExtraLight" panose="00000300000000000000" pitchFamily="2" charset="0"/>
              </a:rPr>
              <a:t> les évolutions technologiques et les services dédiés dans l’ensemble des stratégies sectorielles de l’Etat : </a:t>
            </a:r>
            <a:r>
              <a:rPr lang="fr-FR" sz="1100" dirty="0" err="1">
                <a:latin typeface="Poppins ExtraLight" panose="00000300000000000000" pitchFamily="2" charset="0"/>
                <a:cs typeface="Poppins ExtraLight" panose="00000300000000000000" pitchFamily="2" charset="0"/>
              </a:rPr>
              <a:t>cloud</a:t>
            </a:r>
            <a:r>
              <a:rPr lang="fr-FR" sz="1100" dirty="0">
                <a:latin typeface="Poppins ExtraLight" panose="00000300000000000000" pitchFamily="2" charset="0"/>
                <a:cs typeface="Poppins ExtraLight" panose="00000300000000000000" pitchFamily="2" charset="0"/>
              </a:rPr>
              <a:t>, </a:t>
            </a:r>
            <a:r>
              <a:rPr lang="fr-FR" sz="1100" dirty="0" err="1">
                <a:latin typeface="Poppins ExtraLight" panose="00000300000000000000" pitchFamily="2" charset="0"/>
                <a:cs typeface="Poppins ExtraLight" panose="00000300000000000000" pitchFamily="2" charset="0"/>
              </a:rPr>
              <a:t>blockchain</a:t>
            </a:r>
            <a:r>
              <a:rPr lang="fr-FR" sz="1100" dirty="0">
                <a:latin typeface="Poppins ExtraLight" panose="00000300000000000000" pitchFamily="2" charset="0"/>
                <a:cs typeface="Poppins ExtraLight" panose="00000300000000000000" pitchFamily="2" charset="0"/>
              </a:rPr>
              <a:t>, intelligence artificielle, ainsi que l’ensemble des technologies autours de l’industrie 4.0.</a:t>
            </a:r>
          </a:p>
          <a:p>
            <a:pPr lvl="0" algn="just"/>
            <a:endParaRPr lang="fr-FR" sz="1100" dirty="0">
              <a:latin typeface="Poppins ExtraLight" panose="00000300000000000000" pitchFamily="2" charset="0"/>
              <a:cs typeface="Poppins ExtraLight" panose="00000300000000000000" pitchFamily="2" charset="0"/>
            </a:endParaRPr>
          </a:p>
          <a:p>
            <a:pPr lvl="0" algn="just"/>
            <a:r>
              <a:rPr lang="fr-FR" sz="1100" dirty="0">
                <a:latin typeface="Poppins" panose="00000500000000000000" pitchFamily="2" charset="0"/>
                <a:cs typeface="Poppins" panose="00000500000000000000" pitchFamily="2" charset="0"/>
              </a:rPr>
              <a:t>Communiquer</a:t>
            </a:r>
            <a:r>
              <a:rPr lang="fr-FR" sz="1100" dirty="0">
                <a:latin typeface="Poppins ExtraLight" panose="00000300000000000000" pitchFamily="2" charset="0"/>
                <a:cs typeface="Poppins ExtraLight" panose="00000300000000000000" pitchFamily="2" charset="0"/>
              </a:rPr>
              <a:t> et sensibiliser autour des prérequis nécessaires à la réussite de la transformation digitale du pays.</a:t>
            </a:r>
          </a:p>
          <a:p>
            <a:endParaRPr lang="fr-FR" sz="1100" dirty="0">
              <a:latin typeface="Poppins ExtraLight" panose="00000300000000000000" pitchFamily="2" charset="0"/>
              <a:cs typeface="Poppins ExtraLight" panose="00000300000000000000" pitchFamily="2" charset="0"/>
            </a:endParaRPr>
          </a:p>
        </p:txBody>
      </p:sp>
    </p:spTree>
    <p:extLst>
      <p:ext uri="{BB962C8B-B14F-4D97-AF65-F5344CB8AC3E}">
        <p14:creationId xmlns:p14="http://schemas.microsoft.com/office/powerpoint/2010/main" xmlns="" val="1605256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
        <p:nvSpPr>
          <p:cNvPr id="5" name="Titre 4">
            <a:extLst>
              <a:ext uri="{FF2B5EF4-FFF2-40B4-BE49-F238E27FC236}">
                <a16:creationId xmlns="" xmlns:a16="http://schemas.microsoft.com/office/drawing/2014/main" id="{8A054562-3310-46D4-BEAF-B98FC8EE259D}"/>
              </a:ext>
            </a:extLst>
          </p:cNvPr>
          <p:cNvSpPr>
            <a:spLocks noGrp="1"/>
          </p:cNvSpPr>
          <p:nvPr>
            <p:ph type="ctrTitle" idx="4294967295"/>
          </p:nvPr>
        </p:nvSpPr>
        <p:spPr>
          <a:xfrm>
            <a:off x="2718753" y="1558197"/>
            <a:ext cx="6827520" cy="2387600"/>
          </a:xfrm>
        </p:spPr>
        <p:txBody>
          <a:bodyPr>
            <a:normAutofit/>
          </a:bodyPr>
          <a:lstStyle/>
          <a:p>
            <a:pPr algn="ctr"/>
            <a:r>
              <a:rPr lang="fr-FR" sz="3200" b="1" dirty="0">
                <a:solidFill>
                  <a:schemeClr val="bg1"/>
                </a:solidFill>
                <a:latin typeface="Poppins" panose="00000500000000000000" pitchFamily="2" charset="0"/>
                <a:cs typeface="Poppins" panose="00000500000000000000" pitchFamily="2" charset="0"/>
              </a:rPr>
              <a:t>Déverrouiller et soutenir activement les ruptures technologiques à grande échelle</a:t>
            </a:r>
            <a:endParaRPr lang="fr-FR" sz="3200" dirty="0">
              <a:solidFill>
                <a:schemeClr val="bg1"/>
              </a:solidFill>
              <a:latin typeface="Poppins" panose="00000500000000000000" pitchFamily="2" charset="0"/>
              <a:cs typeface="Poppins" panose="00000500000000000000" pitchFamily="2" charset="0"/>
            </a:endParaRPr>
          </a:p>
        </p:txBody>
      </p:sp>
      <p:sp>
        <p:nvSpPr>
          <p:cNvPr id="6" name="Sous-titre 5">
            <a:extLst>
              <a:ext uri="{FF2B5EF4-FFF2-40B4-BE49-F238E27FC236}">
                <a16:creationId xmlns="" xmlns:a16="http://schemas.microsoft.com/office/drawing/2014/main" id="{C10710B6-CB88-49C5-AC20-C5B6D0C16E81}"/>
              </a:ext>
            </a:extLst>
          </p:cNvPr>
          <p:cNvSpPr>
            <a:spLocks noGrp="1"/>
          </p:cNvSpPr>
          <p:nvPr>
            <p:ph type="subTitle" idx="1"/>
          </p:nvPr>
        </p:nvSpPr>
        <p:spPr>
          <a:xfrm>
            <a:off x="1560513" y="4257736"/>
            <a:ext cx="9144000" cy="1655762"/>
          </a:xfrm>
        </p:spPr>
        <p:txBody>
          <a:bodyPr/>
          <a:lstStyle/>
          <a:p>
            <a:r>
              <a:rPr lang="fr-FR" b="1" dirty="0">
                <a:solidFill>
                  <a:srgbClr val="F19343"/>
                </a:solidFill>
                <a:latin typeface="Poppins" panose="00000500000000000000" pitchFamily="2" charset="0"/>
                <a:cs typeface="Poppins" panose="00000500000000000000" pitchFamily="2" charset="0"/>
              </a:rPr>
              <a:t>Les 5 principaux chantiers </a:t>
            </a:r>
          </a:p>
        </p:txBody>
      </p:sp>
      <p:cxnSp>
        <p:nvCxnSpPr>
          <p:cNvPr id="4" name="Connecteur droit 3"/>
          <p:cNvCxnSpPr/>
          <p:nvPr/>
        </p:nvCxnSpPr>
        <p:spPr>
          <a:xfrm>
            <a:off x="5055553" y="3945797"/>
            <a:ext cx="21539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81063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 5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pic>
        <p:nvPicPr>
          <p:cNvPr id="40" name="Image 3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029269"/>
            <a:ext cx="12192000" cy="6854251"/>
          </a:xfrm>
          <a:prstGeom prst="rect">
            <a:avLst/>
          </a:prstGeom>
        </p:spPr>
      </p:pic>
      <p:sp>
        <p:nvSpPr>
          <p:cNvPr id="26" name="Rectangle 25"/>
          <p:cNvSpPr/>
          <p:nvPr/>
        </p:nvSpPr>
        <p:spPr>
          <a:xfrm>
            <a:off x="2085966" y="5371943"/>
            <a:ext cx="9520948" cy="56738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2080322" y="5043501"/>
            <a:ext cx="9520948" cy="28897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330219" y="414507"/>
            <a:ext cx="9465028" cy="1169551"/>
          </a:xfrm>
          <a:prstGeom prst="rect">
            <a:avLst/>
          </a:prstGeom>
          <a:noFill/>
        </p:spPr>
        <p:txBody>
          <a:bodyPr wrap="square" rtlCol="0">
            <a:spAutoFit/>
          </a:bodyPr>
          <a:lstStyle/>
          <a:p>
            <a:pPr lvl="0">
              <a:lnSpc>
                <a:spcPct val="150000"/>
              </a:lnSpc>
            </a:pPr>
            <a:r>
              <a:rPr lang="fr-FR" sz="2800" b="1" dirty="0">
                <a:solidFill>
                  <a:srgbClr val="FFC000"/>
                </a:solidFill>
                <a:latin typeface="Poppins" panose="00000500000000000000" pitchFamily="2" charset="0"/>
                <a:cs typeface="Poppins" panose="00000500000000000000" pitchFamily="2" charset="0"/>
              </a:rPr>
              <a:t>G</a:t>
            </a:r>
            <a:r>
              <a:rPr lang="fr-FR" sz="2800" b="1" dirty="0">
                <a:solidFill>
                  <a:schemeClr val="bg2">
                    <a:lumMod val="25000"/>
                  </a:schemeClr>
                </a:solidFill>
                <a:latin typeface="Poppins" panose="00000500000000000000" pitchFamily="2" charset="0"/>
                <a:cs typeface="Poppins" panose="00000500000000000000" pitchFamily="2" charset="0"/>
              </a:rPr>
              <a:t>ouvernance</a:t>
            </a:r>
            <a:endParaRPr lang="fr-FR" sz="1200" b="1" dirty="0">
              <a:solidFill>
                <a:schemeClr val="bg2">
                  <a:lumMod val="25000"/>
                </a:schemeClr>
              </a:solidFill>
              <a:latin typeface="Poppins" panose="00000500000000000000" pitchFamily="2" charset="0"/>
              <a:cs typeface="Poppins" panose="00000500000000000000" pitchFamily="2" charset="0"/>
            </a:endParaRPr>
          </a:p>
          <a:p>
            <a:pPr lvl="0"/>
            <a:r>
              <a:rPr lang="fr-FR" sz="1400" dirty="0">
                <a:solidFill>
                  <a:schemeClr val="bg2">
                    <a:lumMod val="25000"/>
                  </a:schemeClr>
                </a:solidFill>
                <a:latin typeface="Poppins" panose="00000500000000000000" pitchFamily="2" charset="0"/>
                <a:cs typeface="Poppins" panose="00000500000000000000" pitchFamily="2" charset="0"/>
              </a:rPr>
              <a:t>Créer un modèle d’organisation adapté au Maroc et mettre en place un écosystème digital capable de saisir les opportunités économiques sur l’ensemble des secteurs structurants du pays</a:t>
            </a:r>
          </a:p>
        </p:txBody>
      </p:sp>
      <p:sp>
        <p:nvSpPr>
          <p:cNvPr id="72" name="ZoneTexte 71"/>
          <p:cNvSpPr txBox="1"/>
          <p:nvPr/>
        </p:nvSpPr>
        <p:spPr>
          <a:xfrm>
            <a:off x="7845059" y="1774781"/>
            <a:ext cx="3505440" cy="461665"/>
          </a:xfrm>
          <a:prstGeom prst="rect">
            <a:avLst/>
          </a:prstGeom>
          <a:noFill/>
        </p:spPr>
        <p:txBody>
          <a:bodyPr wrap="square" rtlCol="0">
            <a:spAutoFit/>
          </a:bodyPr>
          <a:lstStyle/>
          <a:p>
            <a:pPr lvl="0" algn="r">
              <a:lnSpc>
                <a:spcPct val="150000"/>
              </a:lnSpc>
            </a:pPr>
            <a:r>
              <a:rPr lang="fr-FR" sz="1600" dirty="0">
                <a:solidFill>
                  <a:srgbClr val="F19343"/>
                </a:solidFill>
                <a:latin typeface="Poppins" panose="00000500000000000000" pitchFamily="2" charset="0"/>
                <a:cs typeface="Poppins" panose="00000500000000000000" pitchFamily="2" charset="0"/>
              </a:rPr>
              <a:t>Recommandations stratégiques</a:t>
            </a:r>
          </a:p>
        </p:txBody>
      </p:sp>
      <p:sp>
        <p:nvSpPr>
          <p:cNvPr id="2" name="Rectangle 1"/>
          <p:cNvSpPr/>
          <p:nvPr/>
        </p:nvSpPr>
        <p:spPr>
          <a:xfrm>
            <a:off x="2088460" y="2236446"/>
            <a:ext cx="9520948" cy="31625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2088460" y="2579123"/>
            <a:ext cx="9520948" cy="31625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2078441" y="2921799"/>
            <a:ext cx="9520948" cy="38176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2085966" y="3330146"/>
            <a:ext cx="9520948" cy="49478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2078441" y="3857697"/>
            <a:ext cx="9520948" cy="37099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2078441" y="4265885"/>
            <a:ext cx="9520948" cy="42803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2080322" y="4728033"/>
            <a:ext cx="9520948" cy="28897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ZoneTexte 24"/>
          <p:cNvSpPr txBox="1"/>
          <p:nvPr/>
        </p:nvSpPr>
        <p:spPr>
          <a:xfrm>
            <a:off x="2088460" y="2307566"/>
            <a:ext cx="9440600" cy="3631763"/>
          </a:xfrm>
          <a:prstGeom prst="rect">
            <a:avLst/>
          </a:prstGeom>
          <a:noFill/>
        </p:spPr>
        <p:txBody>
          <a:bodyPr wrap="square" rtlCol="0">
            <a:spAutoFit/>
          </a:bodyPr>
          <a:lstStyle/>
          <a:p>
            <a:pPr lvl="0"/>
            <a:r>
              <a:rPr lang="fr-FR" sz="1000" dirty="0" smtClean="0">
                <a:latin typeface="Poppins Light" panose="00000400000000000000" pitchFamily="2" charset="0"/>
                <a:cs typeface="Poppins Light" panose="00000400000000000000" pitchFamily="2" charset="0"/>
              </a:rPr>
              <a:t>Organiser </a:t>
            </a:r>
            <a:r>
              <a:rPr lang="fr-FR" sz="1000" dirty="0">
                <a:latin typeface="Poppins Light" panose="00000400000000000000" pitchFamily="2" charset="0"/>
                <a:cs typeface="Poppins Light" panose="00000400000000000000" pitchFamily="2" charset="0"/>
              </a:rPr>
              <a:t>l’ADD comme une structure indépendante et autonome positionnée sur les grands chantiers structurants du pays </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Positionner l’ADD comme un acteur support, de soutien aux différents départements ministériels pour accompagner leur transition digitale</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Assurer le leadership et l’engagement politique à l’égard de la stratégie digitale du pays, grâce à une combinaison d’efforts visant à promouvoir la coordination et la collaboration interministérielles</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Pour la digitalisation de l’administration, l’ADD devrait développer avec les principaux acteurs (TGR, DEPP, ministère de l’intérieur et la CNCP) une stratégie dédiée à la transformation de l’administration publique, avec son propre budget, sa gouvernance et ses indicateurs de performance clés</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Diriger la gouvernance de cette transformation par le bureau du chef du gouvernement, conformément au niveau de complexité et d’impact de la transformation</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L’ADD devrait, en partenariat avec le département de la modernisation de l’administration, établir une stratégie de sensibilisation pour informer les citoyens et les entreprises sur la disponibilité des services en ligne.</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Mettre en place un véritable programme d’Accélération Numérique avec l’émergence d’un écosystème dédié</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Encourager la coopération entre tous les types d’acteurs : grands groupes, start-ups, instituts de recherche et pouvoirs publics</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Sur le volet Afrique, il faut développer une stratégie visant le développement d’un pôle régional technologique, par exemple sur l’Intelligence Artificielle, harmonisée avec la règlementation européenne, en collaboration avec des acteurs nationaux et internationaux représentant le secteur privé, public et universitaire</a:t>
            </a:r>
          </a:p>
        </p:txBody>
      </p:sp>
      <p:sp>
        <p:nvSpPr>
          <p:cNvPr id="4" name="Ellipse 3"/>
          <p:cNvSpPr/>
          <p:nvPr/>
        </p:nvSpPr>
        <p:spPr>
          <a:xfrm>
            <a:off x="1715900" y="2236446"/>
            <a:ext cx="310718" cy="310718"/>
          </a:xfrm>
          <a:prstGeom prst="ellipse">
            <a:avLst/>
          </a:prstGeom>
          <a:solidFill>
            <a:srgbClr val="C0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1715900" y="2581891"/>
            <a:ext cx="310718" cy="310718"/>
          </a:xfrm>
          <a:prstGeom prst="ellipse">
            <a:avLst/>
          </a:prstGeom>
          <a:solidFill>
            <a:srgbClr val="C0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1715900" y="2957322"/>
            <a:ext cx="310718" cy="310718"/>
          </a:xfrm>
          <a:prstGeom prst="ellipse">
            <a:avLst/>
          </a:prstGeom>
          <a:solidFill>
            <a:srgbClr val="C0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715900" y="3422179"/>
            <a:ext cx="310718" cy="310718"/>
          </a:xfrm>
          <a:prstGeom prst="ellipse">
            <a:avLst/>
          </a:prstGeom>
          <a:solidFill>
            <a:srgbClr val="C0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1715900" y="3887036"/>
            <a:ext cx="310718" cy="310718"/>
          </a:xfrm>
          <a:prstGeom prst="ellipse">
            <a:avLst/>
          </a:prstGeom>
          <a:solidFill>
            <a:srgbClr val="C0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Ellipse 41"/>
          <p:cNvSpPr/>
          <p:nvPr/>
        </p:nvSpPr>
        <p:spPr>
          <a:xfrm>
            <a:off x="1715900" y="4322140"/>
            <a:ext cx="310718" cy="310718"/>
          </a:xfrm>
          <a:prstGeom prst="ellipse">
            <a:avLst/>
          </a:prstGeom>
          <a:solidFill>
            <a:srgbClr val="C0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Ellipse 42"/>
          <p:cNvSpPr/>
          <p:nvPr/>
        </p:nvSpPr>
        <p:spPr>
          <a:xfrm>
            <a:off x="1715900" y="4700340"/>
            <a:ext cx="310718" cy="310718"/>
          </a:xfrm>
          <a:prstGeom prst="ellipse">
            <a:avLst/>
          </a:prstGeom>
          <a:solidFill>
            <a:srgbClr val="C0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1716132" y="5036961"/>
            <a:ext cx="310718" cy="310718"/>
          </a:xfrm>
          <a:prstGeom prst="ellipse">
            <a:avLst/>
          </a:prstGeom>
          <a:solidFill>
            <a:srgbClr val="C0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1715900" y="5501818"/>
            <a:ext cx="310718" cy="310718"/>
          </a:xfrm>
          <a:prstGeom prst="ellipse">
            <a:avLst/>
          </a:prstGeom>
          <a:solidFill>
            <a:srgbClr val="C042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1803180" y="2248211"/>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1</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47" name="ZoneTexte 46"/>
          <p:cNvSpPr txBox="1"/>
          <p:nvPr/>
        </p:nvSpPr>
        <p:spPr>
          <a:xfrm>
            <a:off x="1809662" y="2584576"/>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2</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48" name="ZoneTexte 47"/>
          <p:cNvSpPr txBox="1"/>
          <p:nvPr/>
        </p:nvSpPr>
        <p:spPr>
          <a:xfrm>
            <a:off x="1809662" y="2968342"/>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3</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49" name="ZoneTexte 48"/>
          <p:cNvSpPr txBox="1"/>
          <p:nvPr/>
        </p:nvSpPr>
        <p:spPr>
          <a:xfrm>
            <a:off x="1809662" y="3430258"/>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4</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50" name="ZoneTexte 49"/>
          <p:cNvSpPr txBox="1"/>
          <p:nvPr/>
        </p:nvSpPr>
        <p:spPr>
          <a:xfrm>
            <a:off x="1809662" y="3901803"/>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5</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51" name="ZoneTexte 50"/>
          <p:cNvSpPr txBox="1"/>
          <p:nvPr/>
        </p:nvSpPr>
        <p:spPr>
          <a:xfrm>
            <a:off x="1801484" y="4332791"/>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6</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52" name="ZoneTexte 51"/>
          <p:cNvSpPr txBox="1"/>
          <p:nvPr/>
        </p:nvSpPr>
        <p:spPr>
          <a:xfrm>
            <a:off x="1809653" y="4716232"/>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7</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53" name="ZoneTexte 52"/>
          <p:cNvSpPr txBox="1"/>
          <p:nvPr/>
        </p:nvSpPr>
        <p:spPr>
          <a:xfrm>
            <a:off x="1809653" y="5045131"/>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8</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54" name="ZoneTexte 53"/>
          <p:cNvSpPr txBox="1"/>
          <p:nvPr/>
        </p:nvSpPr>
        <p:spPr>
          <a:xfrm>
            <a:off x="1809653" y="5516484"/>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9</a:t>
            </a:r>
            <a:endParaRPr lang="fr-FR" sz="1400" dirty="0">
              <a:solidFill>
                <a:schemeClr val="bg1"/>
              </a:solidFill>
              <a:latin typeface="Poppins Bold" panose="00000800000000000000" pitchFamily="2" charset="0"/>
              <a:cs typeface="Poppins Bold" panose="00000800000000000000" pitchFamily="2" charset="0"/>
            </a:endParaRPr>
          </a:p>
        </p:txBody>
      </p:sp>
    </p:spTree>
    <p:extLst>
      <p:ext uri="{BB962C8B-B14F-4D97-AF65-F5344CB8AC3E}">
        <p14:creationId xmlns:p14="http://schemas.microsoft.com/office/powerpoint/2010/main" xmlns="" val="26019276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 4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sp>
        <p:nvSpPr>
          <p:cNvPr id="23" name="Rectangle 22"/>
          <p:cNvSpPr/>
          <p:nvPr/>
        </p:nvSpPr>
        <p:spPr>
          <a:xfrm>
            <a:off x="2088460" y="4844624"/>
            <a:ext cx="9520948" cy="37355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2088460" y="4436192"/>
            <a:ext cx="9520948" cy="37355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p:cNvSpPr/>
          <p:nvPr/>
        </p:nvSpPr>
        <p:spPr>
          <a:xfrm>
            <a:off x="2088460" y="4100912"/>
            <a:ext cx="9520948" cy="300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2088460" y="3692480"/>
            <a:ext cx="9520948" cy="37355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2088460" y="3341961"/>
            <a:ext cx="9520948" cy="315639"/>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2088460" y="2780621"/>
            <a:ext cx="9520948" cy="52646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2088460" y="1965442"/>
            <a:ext cx="9520948" cy="78029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1715900" y="2124556"/>
            <a:ext cx="310718" cy="310718"/>
          </a:xfrm>
          <a:prstGeom prst="ellipse">
            <a:avLst/>
          </a:prstGeom>
          <a:solidFill>
            <a:srgbClr val="F19343"/>
          </a:solidFill>
          <a:ln>
            <a:solidFill>
              <a:srgbClr val="F19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803180" y="2136321"/>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1</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3" name="ZoneTexte 2"/>
          <p:cNvSpPr txBox="1"/>
          <p:nvPr/>
        </p:nvSpPr>
        <p:spPr>
          <a:xfrm>
            <a:off x="1330219" y="414507"/>
            <a:ext cx="10198166" cy="1169551"/>
          </a:xfrm>
          <a:prstGeom prst="rect">
            <a:avLst/>
          </a:prstGeom>
          <a:noFill/>
        </p:spPr>
        <p:txBody>
          <a:bodyPr wrap="square" rtlCol="0">
            <a:spAutoFit/>
          </a:bodyPr>
          <a:lstStyle/>
          <a:p>
            <a:pPr lvl="0">
              <a:lnSpc>
                <a:spcPct val="150000"/>
              </a:lnSpc>
            </a:pPr>
            <a:r>
              <a:rPr lang="fr-FR" sz="2800" b="1" dirty="0">
                <a:solidFill>
                  <a:srgbClr val="FFC000"/>
                </a:solidFill>
                <a:latin typeface="Poppins" panose="00000500000000000000" pitchFamily="2" charset="0"/>
                <a:cs typeface="Poppins" panose="00000500000000000000" pitchFamily="2" charset="0"/>
              </a:rPr>
              <a:t>G</a:t>
            </a:r>
            <a:r>
              <a:rPr lang="fr-FR" sz="2800" b="1" dirty="0">
                <a:solidFill>
                  <a:schemeClr val="bg2">
                    <a:lumMod val="25000"/>
                  </a:schemeClr>
                </a:solidFill>
                <a:latin typeface="Poppins" panose="00000500000000000000" pitchFamily="2" charset="0"/>
                <a:cs typeface="Poppins" panose="00000500000000000000" pitchFamily="2" charset="0"/>
              </a:rPr>
              <a:t>ouvernance</a:t>
            </a:r>
            <a:endParaRPr lang="fr-FR" sz="1200" b="1" dirty="0">
              <a:solidFill>
                <a:schemeClr val="bg2">
                  <a:lumMod val="25000"/>
                </a:schemeClr>
              </a:solidFill>
              <a:latin typeface="Poppins" panose="00000500000000000000" pitchFamily="2" charset="0"/>
              <a:cs typeface="Poppins" panose="00000500000000000000" pitchFamily="2" charset="0"/>
            </a:endParaRPr>
          </a:p>
          <a:p>
            <a:pPr lvl="0"/>
            <a:r>
              <a:rPr lang="fr-FR" sz="1400" dirty="0">
                <a:solidFill>
                  <a:schemeClr val="bg2">
                    <a:lumMod val="25000"/>
                  </a:schemeClr>
                </a:solidFill>
                <a:latin typeface="Poppins" panose="00000500000000000000" pitchFamily="2" charset="0"/>
                <a:cs typeface="Poppins" panose="00000500000000000000" pitchFamily="2" charset="0"/>
              </a:rPr>
              <a:t>Créer un modèle d’organisation adapté au Maroc et mettre en place un écosystème digital capable de saisir les opportunités économiques sur l’ensemble des secteurs structurants du pays</a:t>
            </a:r>
          </a:p>
        </p:txBody>
      </p:sp>
      <p:sp>
        <p:nvSpPr>
          <p:cNvPr id="25" name="ZoneTexte 24"/>
          <p:cNvSpPr txBox="1"/>
          <p:nvPr/>
        </p:nvSpPr>
        <p:spPr>
          <a:xfrm>
            <a:off x="2237582" y="1992246"/>
            <a:ext cx="9520948" cy="3247043"/>
          </a:xfrm>
          <a:prstGeom prst="rect">
            <a:avLst/>
          </a:prstGeom>
          <a:noFill/>
        </p:spPr>
        <p:txBody>
          <a:bodyPr wrap="square" rtlCol="0">
            <a:spAutoFit/>
          </a:bodyPr>
          <a:lstStyle/>
          <a:p>
            <a:pPr lvl="0"/>
            <a:r>
              <a:rPr lang="fr-FR" sz="1000" dirty="0">
                <a:latin typeface="Poppins Light" panose="00000400000000000000" pitchFamily="2" charset="0"/>
                <a:cs typeface="Poppins Light" panose="00000400000000000000" pitchFamily="2" charset="0"/>
              </a:rPr>
              <a:t>Créer une unité qui sera chargé de fournir des services techniques partagés, comprenant par exemple :  des réseaux étendus pour l’administration, des centres de données pour l’administration et des services Cloud, une entreprise service bus (ESB) permettant les échanges de données de l’administration, et l’établissement d’une équipe d’architecture d’entreprise garantissant des normes communes, des données et processus interopérables. </a:t>
            </a:r>
          </a:p>
          <a:p>
            <a:pPr lvl="0">
              <a:lnSpc>
                <a:spcPct val="150000"/>
              </a:lnSpc>
            </a:pPr>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Créer une plateforme de concertation public-privé pour produire en permanence des solutions opérationnelles à des problématiques structurelles (mobilité, industrie, e-</a:t>
            </a:r>
            <a:r>
              <a:rPr lang="fr-FR" sz="1000" dirty="0" err="1">
                <a:latin typeface="Poppins Light" panose="00000400000000000000" pitchFamily="2" charset="0"/>
                <a:cs typeface="Poppins Light" panose="00000400000000000000" pitchFamily="2" charset="0"/>
              </a:rPr>
              <a:t>gov</a:t>
            </a:r>
            <a:r>
              <a:rPr lang="fr-FR" sz="1000" dirty="0">
                <a:latin typeface="Poppins Light" panose="00000400000000000000" pitchFamily="2" charset="0"/>
                <a:cs typeface="Poppins Light" panose="00000400000000000000" pitchFamily="2" charset="0"/>
              </a:rPr>
              <a:t>, environnement, etc.) </a:t>
            </a:r>
          </a:p>
          <a:p>
            <a:pPr lvl="0">
              <a:lnSpc>
                <a:spcPct val="150000"/>
              </a:lnSpc>
            </a:pPr>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Faire Intégrer un budget d’investissement dédié au digital dans les Loi de Finances</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Définir un plan d’action, en partenariat avec Maroc PME, pour accompagner la transformation digitale de la PME/PMI en les faisant bénéficier de solutions sectorielles en mode SAS. </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Développer des objectifs et des indicateurs sur la digitalisation de l’industrie</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Réaliser diagnostic sur le e-commerce au Maroc afin de définir les leviers de développement de ce secteur (comme l’exonération de TVA pour tout paiement électronique).</a:t>
            </a:r>
          </a:p>
          <a:p>
            <a:pPr lvl="0"/>
            <a:endParaRPr lang="fr-FR" sz="1000" dirty="0">
              <a:latin typeface="Poppins Light" panose="00000400000000000000" pitchFamily="2" charset="0"/>
              <a:cs typeface="Poppins Light" panose="00000400000000000000" pitchFamily="2" charset="0"/>
            </a:endParaRPr>
          </a:p>
          <a:p>
            <a:pPr lvl="0"/>
            <a:r>
              <a:rPr lang="fr-FR" sz="1000" dirty="0">
                <a:latin typeface="Poppins Light" panose="00000400000000000000" pitchFamily="2" charset="0"/>
                <a:cs typeface="Poppins Light" panose="00000400000000000000" pitchFamily="2" charset="0"/>
              </a:rPr>
              <a:t>Créer un Observatoire du digital pour évaluer en temps réel les avancées en matière de digitalisation des entreprises et de l’administration publique</a:t>
            </a:r>
          </a:p>
        </p:txBody>
      </p:sp>
      <p:sp>
        <p:nvSpPr>
          <p:cNvPr id="72" name="ZoneTexte 71"/>
          <p:cNvSpPr txBox="1"/>
          <p:nvPr/>
        </p:nvSpPr>
        <p:spPr>
          <a:xfrm>
            <a:off x="6276947" y="1530581"/>
            <a:ext cx="5332461" cy="426784"/>
          </a:xfrm>
          <a:prstGeom prst="rect">
            <a:avLst/>
          </a:prstGeom>
          <a:noFill/>
        </p:spPr>
        <p:txBody>
          <a:bodyPr wrap="square" rtlCol="0">
            <a:spAutoFit/>
          </a:bodyPr>
          <a:lstStyle/>
          <a:p>
            <a:pPr lvl="0" algn="r">
              <a:lnSpc>
                <a:spcPct val="150000"/>
              </a:lnSpc>
            </a:pPr>
            <a:r>
              <a:rPr lang="fr-FR" sz="1600" dirty="0">
                <a:solidFill>
                  <a:srgbClr val="C04286"/>
                </a:solidFill>
                <a:latin typeface="Poppins" panose="00000500000000000000" pitchFamily="2" charset="0"/>
                <a:cs typeface="Poppins" panose="00000500000000000000" pitchFamily="2" charset="0"/>
              </a:rPr>
              <a:t>Recommandations opérationnelles</a:t>
            </a:r>
          </a:p>
        </p:txBody>
      </p:sp>
      <p:sp>
        <p:nvSpPr>
          <p:cNvPr id="24" name="Ellipse 23"/>
          <p:cNvSpPr/>
          <p:nvPr/>
        </p:nvSpPr>
        <p:spPr>
          <a:xfrm>
            <a:off x="1715900" y="2881968"/>
            <a:ext cx="310718" cy="310718"/>
          </a:xfrm>
          <a:prstGeom prst="ellipse">
            <a:avLst/>
          </a:prstGeom>
          <a:solidFill>
            <a:srgbClr val="F19343"/>
          </a:solidFill>
          <a:ln>
            <a:solidFill>
              <a:srgbClr val="F19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1803180" y="2893733"/>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2</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27" name="Ellipse 26"/>
          <p:cNvSpPr/>
          <p:nvPr/>
        </p:nvSpPr>
        <p:spPr>
          <a:xfrm>
            <a:off x="1715900" y="3341961"/>
            <a:ext cx="310718" cy="310718"/>
          </a:xfrm>
          <a:prstGeom prst="ellipse">
            <a:avLst/>
          </a:prstGeom>
          <a:solidFill>
            <a:srgbClr val="F19343"/>
          </a:solidFill>
          <a:ln>
            <a:solidFill>
              <a:srgbClr val="F19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1803180" y="3353726"/>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3</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37" name="Ellipse 36"/>
          <p:cNvSpPr/>
          <p:nvPr/>
        </p:nvSpPr>
        <p:spPr>
          <a:xfrm>
            <a:off x="1715900" y="3728950"/>
            <a:ext cx="310718" cy="310718"/>
          </a:xfrm>
          <a:prstGeom prst="ellipse">
            <a:avLst/>
          </a:prstGeom>
          <a:solidFill>
            <a:srgbClr val="F19343"/>
          </a:solidFill>
          <a:ln>
            <a:solidFill>
              <a:srgbClr val="F19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1803180" y="3740715"/>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4</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39" name="Ellipse 38"/>
          <p:cNvSpPr/>
          <p:nvPr/>
        </p:nvSpPr>
        <p:spPr>
          <a:xfrm>
            <a:off x="1715900" y="4093079"/>
            <a:ext cx="310718" cy="310718"/>
          </a:xfrm>
          <a:prstGeom prst="ellipse">
            <a:avLst/>
          </a:prstGeom>
          <a:solidFill>
            <a:srgbClr val="F19343"/>
          </a:solidFill>
          <a:ln>
            <a:solidFill>
              <a:srgbClr val="F19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1803180" y="4104844"/>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5</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43" name="Ellipse 42"/>
          <p:cNvSpPr/>
          <p:nvPr/>
        </p:nvSpPr>
        <p:spPr>
          <a:xfrm>
            <a:off x="1715900" y="4457208"/>
            <a:ext cx="310718" cy="310718"/>
          </a:xfrm>
          <a:prstGeom prst="ellipse">
            <a:avLst/>
          </a:prstGeom>
          <a:solidFill>
            <a:srgbClr val="F19343"/>
          </a:solidFill>
          <a:ln>
            <a:solidFill>
              <a:srgbClr val="F19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p:cNvSpPr txBox="1"/>
          <p:nvPr/>
        </p:nvSpPr>
        <p:spPr>
          <a:xfrm>
            <a:off x="1803180" y="4468973"/>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6</a:t>
            </a:r>
            <a:endParaRPr lang="fr-FR" sz="1400" dirty="0">
              <a:solidFill>
                <a:schemeClr val="bg1"/>
              </a:solidFill>
              <a:latin typeface="Poppins Bold" panose="00000800000000000000" pitchFamily="2" charset="0"/>
              <a:cs typeface="Poppins Bold" panose="00000800000000000000" pitchFamily="2" charset="0"/>
            </a:endParaRPr>
          </a:p>
        </p:txBody>
      </p:sp>
      <p:sp>
        <p:nvSpPr>
          <p:cNvPr id="45" name="Ellipse 44"/>
          <p:cNvSpPr/>
          <p:nvPr/>
        </p:nvSpPr>
        <p:spPr>
          <a:xfrm>
            <a:off x="1717362" y="4844624"/>
            <a:ext cx="310718" cy="310718"/>
          </a:xfrm>
          <a:prstGeom prst="ellipse">
            <a:avLst/>
          </a:prstGeom>
          <a:solidFill>
            <a:srgbClr val="F19343"/>
          </a:solidFill>
          <a:ln>
            <a:solidFill>
              <a:srgbClr val="F193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1804642" y="4856389"/>
            <a:ext cx="136158" cy="307777"/>
          </a:xfrm>
          <a:prstGeom prst="rect">
            <a:avLst/>
          </a:prstGeom>
          <a:noFill/>
        </p:spPr>
        <p:txBody>
          <a:bodyPr wrap="square" rtlCol="0">
            <a:spAutoFit/>
          </a:bodyPr>
          <a:lstStyle/>
          <a:p>
            <a:pPr lvl="0" algn="ctr"/>
            <a:r>
              <a:rPr lang="fr-FR" sz="1400" dirty="0" smtClean="0">
                <a:solidFill>
                  <a:schemeClr val="bg1"/>
                </a:solidFill>
                <a:latin typeface="Poppins Bold" panose="00000800000000000000" pitchFamily="2" charset="0"/>
                <a:cs typeface="Poppins Bold" panose="00000800000000000000" pitchFamily="2" charset="0"/>
              </a:rPr>
              <a:t>7</a:t>
            </a:r>
            <a:endParaRPr lang="fr-FR" sz="1400" dirty="0">
              <a:solidFill>
                <a:schemeClr val="bg1"/>
              </a:solidFill>
              <a:latin typeface="Poppins Bold" panose="00000800000000000000" pitchFamily="2" charset="0"/>
              <a:cs typeface="Poppins Bold" panose="00000800000000000000" pitchFamily="2" charset="0"/>
            </a:endParaRPr>
          </a:p>
        </p:txBody>
      </p:sp>
    </p:spTree>
    <p:extLst>
      <p:ext uri="{BB962C8B-B14F-4D97-AF65-F5344CB8AC3E}">
        <p14:creationId xmlns:p14="http://schemas.microsoft.com/office/powerpoint/2010/main" xmlns="" val="2965863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4251"/>
          </a:xfrm>
          <a:prstGeom prst="rect">
            <a:avLst/>
          </a:prstGeom>
        </p:spPr>
      </p:pic>
      <p:pic>
        <p:nvPicPr>
          <p:cNvPr id="26" name="Image 2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858000"/>
            <a:ext cx="12192000" cy="6854251"/>
          </a:xfrm>
          <a:prstGeom prst="rect">
            <a:avLst/>
          </a:prstGeom>
        </p:spPr>
      </p:pic>
      <p:sp>
        <p:nvSpPr>
          <p:cNvPr id="66" name="ZoneTexte 65"/>
          <p:cNvSpPr txBox="1"/>
          <p:nvPr/>
        </p:nvSpPr>
        <p:spPr>
          <a:xfrm>
            <a:off x="1415206" y="2747453"/>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
        <p:nvSpPr>
          <p:cNvPr id="2" name="Larme 1"/>
          <p:cNvSpPr/>
          <p:nvPr/>
        </p:nvSpPr>
        <p:spPr>
          <a:xfrm>
            <a:off x="1330219" y="2225833"/>
            <a:ext cx="556277" cy="556277"/>
          </a:xfrm>
          <a:prstGeom prst="teardrop">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Larme 28"/>
          <p:cNvSpPr/>
          <p:nvPr/>
        </p:nvSpPr>
        <p:spPr>
          <a:xfrm>
            <a:off x="1330219" y="3432430"/>
            <a:ext cx="556277" cy="556277"/>
          </a:xfrm>
          <a:prstGeom prst="teardrop">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 name="Larme 30"/>
          <p:cNvSpPr/>
          <p:nvPr/>
        </p:nvSpPr>
        <p:spPr>
          <a:xfrm>
            <a:off x="1330219" y="4048522"/>
            <a:ext cx="556277" cy="556277"/>
          </a:xfrm>
          <a:prstGeom prst="teardrop">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Larme 31"/>
          <p:cNvSpPr/>
          <p:nvPr/>
        </p:nvSpPr>
        <p:spPr>
          <a:xfrm>
            <a:off x="1330219" y="4650043"/>
            <a:ext cx="556277" cy="556277"/>
          </a:xfrm>
          <a:prstGeom prst="teardrop">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Rectangle 43"/>
          <p:cNvSpPr/>
          <p:nvPr/>
        </p:nvSpPr>
        <p:spPr>
          <a:xfrm>
            <a:off x="1917931" y="3440768"/>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p:cNvSpPr/>
          <p:nvPr/>
        </p:nvSpPr>
        <p:spPr>
          <a:xfrm>
            <a:off x="1917931" y="4052199"/>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p:cNvSpPr/>
          <p:nvPr/>
        </p:nvSpPr>
        <p:spPr>
          <a:xfrm>
            <a:off x="1917930" y="4663630"/>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p:cNvSpPr/>
          <p:nvPr/>
        </p:nvSpPr>
        <p:spPr>
          <a:xfrm>
            <a:off x="1917931" y="2829337"/>
            <a:ext cx="9360672"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17930" y="2217906"/>
            <a:ext cx="9360673" cy="56420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1330219" y="414507"/>
            <a:ext cx="9948384" cy="1384995"/>
          </a:xfrm>
          <a:prstGeom prst="rect">
            <a:avLst/>
          </a:prstGeom>
          <a:noFill/>
        </p:spPr>
        <p:txBody>
          <a:bodyPr wrap="square" rtlCol="0">
            <a:spAutoFit/>
          </a:bodyPr>
          <a:lstStyle/>
          <a:p>
            <a:pPr lvl="0">
              <a:lnSpc>
                <a:spcPct val="150000"/>
              </a:lnSpc>
            </a:pPr>
            <a:r>
              <a:rPr lang="fr-FR" sz="2800" b="1" dirty="0">
                <a:solidFill>
                  <a:srgbClr val="9066A7"/>
                </a:solidFill>
                <a:latin typeface="Poppins" panose="00000500000000000000" pitchFamily="2" charset="0"/>
                <a:cs typeface="Poppins" panose="00000500000000000000" pitchFamily="2" charset="0"/>
              </a:rPr>
              <a:t>D</a:t>
            </a:r>
            <a:r>
              <a:rPr lang="fr-FR" sz="2800" b="1" dirty="0">
                <a:solidFill>
                  <a:schemeClr val="bg2">
                    <a:lumMod val="25000"/>
                  </a:schemeClr>
                </a:solidFill>
                <a:latin typeface="Poppins" panose="00000500000000000000" pitchFamily="2" charset="0"/>
                <a:cs typeface="Poppins" panose="00000500000000000000" pitchFamily="2" charset="0"/>
              </a:rPr>
              <a:t>e l’E-</a:t>
            </a:r>
            <a:r>
              <a:rPr lang="fr-FR" sz="2800" b="1" dirty="0" err="1">
                <a:solidFill>
                  <a:schemeClr val="bg2">
                    <a:lumMod val="25000"/>
                  </a:schemeClr>
                </a:solidFill>
                <a:latin typeface="Poppins" panose="00000500000000000000" pitchFamily="2" charset="0"/>
                <a:cs typeface="Poppins" panose="00000500000000000000" pitchFamily="2" charset="0"/>
              </a:rPr>
              <a:t>Gov</a:t>
            </a:r>
            <a:r>
              <a:rPr lang="fr-FR" sz="2800" b="1" dirty="0">
                <a:solidFill>
                  <a:schemeClr val="bg2">
                    <a:lumMod val="25000"/>
                  </a:schemeClr>
                </a:solidFill>
                <a:latin typeface="Poppins" panose="00000500000000000000" pitchFamily="2" charset="0"/>
                <a:cs typeface="Poppins" panose="00000500000000000000" pitchFamily="2" charset="0"/>
              </a:rPr>
              <a:t> à l’E-Citoyen </a:t>
            </a:r>
          </a:p>
          <a:p>
            <a:pPr lvl="0">
              <a:lnSpc>
                <a:spcPct val="150000"/>
              </a:lnSpc>
            </a:pPr>
            <a:r>
              <a:rPr lang="fr-FR" sz="1400" dirty="0" smtClean="0">
                <a:solidFill>
                  <a:schemeClr val="bg2">
                    <a:lumMod val="25000"/>
                  </a:schemeClr>
                </a:solidFill>
                <a:latin typeface="Poppins" panose="00000500000000000000" pitchFamily="2" charset="0"/>
                <a:cs typeface="Poppins" panose="00000500000000000000" pitchFamily="2" charset="0"/>
              </a:rPr>
              <a:t>La </a:t>
            </a:r>
            <a:r>
              <a:rPr lang="fr-FR" sz="1400" dirty="0">
                <a:solidFill>
                  <a:schemeClr val="bg2">
                    <a:lumMod val="25000"/>
                  </a:schemeClr>
                </a:solidFill>
                <a:latin typeface="Poppins" panose="00000500000000000000" pitchFamily="2" charset="0"/>
                <a:cs typeface="Poppins" panose="00000500000000000000" pitchFamily="2" charset="0"/>
              </a:rPr>
              <a:t>digitalisation de l’administration marocaine est un facteur déterminant pour la paix sociale et la prospérité économique</a:t>
            </a:r>
          </a:p>
        </p:txBody>
      </p:sp>
      <p:sp>
        <p:nvSpPr>
          <p:cNvPr id="25" name="ZoneTexte 24"/>
          <p:cNvSpPr txBox="1"/>
          <p:nvPr/>
        </p:nvSpPr>
        <p:spPr>
          <a:xfrm>
            <a:off x="2019596" y="2321982"/>
            <a:ext cx="9125924" cy="2800767"/>
          </a:xfrm>
          <a:prstGeom prst="rect">
            <a:avLst/>
          </a:prstGeom>
          <a:noFill/>
        </p:spPr>
        <p:txBody>
          <a:bodyPr wrap="square" rtlCol="0">
            <a:spAutoFit/>
          </a:bodyPr>
          <a:lstStyle/>
          <a:p>
            <a:pPr lvl="0">
              <a:lnSpc>
                <a:spcPct val="150000"/>
              </a:lnSpc>
            </a:pPr>
            <a:r>
              <a:rPr lang="fr-FR" sz="1100" dirty="0">
                <a:latin typeface="Poppins Light" panose="00000400000000000000" pitchFamily="2" charset="0"/>
                <a:cs typeface="Poppins Light" panose="00000400000000000000" pitchFamily="2" charset="0"/>
              </a:rPr>
              <a:t>Soutenir le développement du secteur du digital à travers la commande publique </a:t>
            </a:r>
          </a:p>
          <a:p>
            <a:pPr lvl="0"/>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Intégrer le digital dans la vision de la « régionalisation avancée » en étudiant de manière plus juste et pragmatique les besoins des citoyens</a:t>
            </a:r>
          </a:p>
          <a:p>
            <a:pPr lvl="0">
              <a:lnSpc>
                <a:spcPct val="20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Mettre en place des passerelles d’échange, de partage et d’information entre les autorités, centrales et locales, et le citoyen</a:t>
            </a:r>
          </a:p>
          <a:p>
            <a:pPr lvl="0">
              <a:lnSpc>
                <a:spcPct val="250000"/>
              </a:lnSpc>
            </a:pPr>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Proposer des services de base, simples et universels, à tous les citoyens y compris ceux qui n’ont pas une culture numérique</a:t>
            </a:r>
          </a:p>
          <a:p>
            <a:pPr lvl="0">
              <a:lnSpc>
                <a:spcPct val="200000"/>
              </a:lnSpc>
            </a:pPr>
            <a:endParaRPr lang="fr-FR" sz="1100" dirty="0">
              <a:latin typeface="Poppins Light" panose="00000400000000000000" pitchFamily="2" charset="0"/>
              <a:cs typeface="Poppins Light" panose="00000400000000000000" pitchFamily="2" charset="0"/>
            </a:endParaRPr>
          </a:p>
          <a:p>
            <a:pPr lvl="0"/>
            <a:endParaRPr lang="fr-FR" sz="1100" dirty="0">
              <a:latin typeface="Poppins Light" panose="00000400000000000000" pitchFamily="2" charset="0"/>
              <a:cs typeface="Poppins Light" panose="00000400000000000000" pitchFamily="2" charset="0"/>
            </a:endParaRPr>
          </a:p>
          <a:p>
            <a:pPr lvl="0"/>
            <a:r>
              <a:rPr lang="fr-FR" sz="1100" dirty="0">
                <a:latin typeface="Poppins Light" panose="00000400000000000000" pitchFamily="2" charset="0"/>
                <a:cs typeface="Poppins Light" panose="00000400000000000000" pitchFamily="2" charset="0"/>
              </a:rPr>
              <a:t>Former, sensibiliser et implémenter l’esprit « digital » dans l’ensemble des organigrammes de l’Etat</a:t>
            </a:r>
          </a:p>
        </p:txBody>
      </p:sp>
      <p:sp>
        <p:nvSpPr>
          <p:cNvPr id="65" name="ZoneTexte 64"/>
          <p:cNvSpPr txBox="1"/>
          <p:nvPr/>
        </p:nvSpPr>
        <p:spPr>
          <a:xfrm>
            <a:off x="1430446" y="2147877"/>
            <a:ext cx="373179" cy="738664"/>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1</a:t>
            </a:r>
          </a:p>
        </p:txBody>
      </p:sp>
      <p:sp>
        <p:nvSpPr>
          <p:cNvPr id="67" name="ZoneTexte 66"/>
          <p:cNvSpPr txBox="1"/>
          <p:nvPr/>
        </p:nvSpPr>
        <p:spPr>
          <a:xfrm>
            <a:off x="1415206" y="3360403"/>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3</a:t>
            </a:r>
          </a:p>
        </p:txBody>
      </p:sp>
      <p:sp>
        <p:nvSpPr>
          <p:cNvPr id="68" name="ZoneTexte 67"/>
          <p:cNvSpPr txBox="1"/>
          <p:nvPr/>
        </p:nvSpPr>
        <p:spPr>
          <a:xfrm>
            <a:off x="1415206" y="3959979"/>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4</a:t>
            </a:r>
          </a:p>
        </p:txBody>
      </p:sp>
      <p:sp>
        <p:nvSpPr>
          <p:cNvPr id="69" name="ZoneTexte 68"/>
          <p:cNvSpPr txBox="1"/>
          <p:nvPr/>
        </p:nvSpPr>
        <p:spPr>
          <a:xfrm>
            <a:off x="1415206" y="4559555"/>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5</a:t>
            </a:r>
          </a:p>
        </p:txBody>
      </p:sp>
      <p:sp>
        <p:nvSpPr>
          <p:cNvPr id="70" name="ZoneTexte 69"/>
          <p:cNvSpPr txBox="1"/>
          <p:nvPr/>
        </p:nvSpPr>
        <p:spPr>
          <a:xfrm>
            <a:off x="1415206" y="5172505"/>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6</a:t>
            </a:r>
          </a:p>
        </p:txBody>
      </p:sp>
      <p:sp>
        <p:nvSpPr>
          <p:cNvPr id="72" name="ZoneTexte 71"/>
          <p:cNvSpPr txBox="1"/>
          <p:nvPr/>
        </p:nvSpPr>
        <p:spPr>
          <a:xfrm>
            <a:off x="7773164" y="1683995"/>
            <a:ext cx="3505440" cy="426784"/>
          </a:xfrm>
          <a:prstGeom prst="rect">
            <a:avLst/>
          </a:prstGeom>
          <a:noFill/>
        </p:spPr>
        <p:txBody>
          <a:bodyPr wrap="square" rtlCol="0">
            <a:spAutoFit/>
          </a:bodyPr>
          <a:lstStyle/>
          <a:p>
            <a:pPr lvl="0" algn="r">
              <a:lnSpc>
                <a:spcPct val="150000"/>
              </a:lnSpc>
            </a:pPr>
            <a:r>
              <a:rPr lang="fr-FR" sz="1600" dirty="0">
                <a:solidFill>
                  <a:srgbClr val="F19343"/>
                </a:solidFill>
                <a:latin typeface="Poppins" panose="00000500000000000000" pitchFamily="2" charset="0"/>
                <a:cs typeface="Poppins" panose="00000500000000000000" pitchFamily="2" charset="0"/>
              </a:rPr>
              <a:t>Recommandations stratégiques</a:t>
            </a:r>
          </a:p>
        </p:txBody>
      </p:sp>
      <p:sp>
        <p:nvSpPr>
          <p:cNvPr id="28" name="Larme 27"/>
          <p:cNvSpPr/>
          <p:nvPr/>
        </p:nvSpPr>
        <p:spPr>
          <a:xfrm>
            <a:off x="1330219" y="2835614"/>
            <a:ext cx="556277" cy="556277"/>
          </a:xfrm>
          <a:prstGeom prst="teardrop">
            <a:avLst/>
          </a:prstGeom>
          <a:solidFill>
            <a:srgbClr val="C54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p:cNvSpPr txBox="1"/>
          <p:nvPr/>
        </p:nvSpPr>
        <p:spPr>
          <a:xfrm>
            <a:off x="1425396" y="2724646"/>
            <a:ext cx="373179" cy="677621"/>
          </a:xfrm>
          <a:prstGeom prst="rect">
            <a:avLst/>
          </a:prstGeom>
          <a:noFill/>
        </p:spPr>
        <p:txBody>
          <a:bodyPr wrap="square" rtlCol="0">
            <a:spAutoFit/>
          </a:bodyPr>
          <a:lstStyle/>
          <a:p>
            <a:pPr lvl="0">
              <a:lnSpc>
                <a:spcPct val="150000"/>
              </a:lnSpc>
            </a:pPr>
            <a:r>
              <a:rPr lang="fr-FR" sz="2800" b="1" dirty="0">
                <a:solidFill>
                  <a:schemeClr val="bg1"/>
                </a:solidFill>
                <a:latin typeface="Poppins" panose="00000500000000000000" pitchFamily="2" charset="0"/>
                <a:cs typeface="Poppins" panose="00000500000000000000" pitchFamily="2" charset="0"/>
              </a:rPr>
              <a:t>2</a:t>
            </a:r>
          </a:p>
        </p:txBody>
      </p:sp>
    </p:spTree>
    <p:extLst>
      <p:ext uri="{BB962C8B-B14F-4D97-AF65-F5344CB8AC3E}">
        <p14:creationId xmlns:p14="http://schemas.microsoft.com/office/powerpoint/2010/main" xmlns="" val="170236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1787</Words>
  <Application>Microsoft Office PowerPoint</Application>
  <PresentationFormat>Personnalisé</PresentationFormat>
  <Paragraphs>286</Paragraphs>
  <Slides>18</Slides>
  <Notes>0</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Thème Office</vt:lpstr>
      <vt:lpstr>Diapositive 1</vt:lpstr>
      <vt:lpstr>Diapositive 2</vt:lpstr>
      <vt:lpstr>Diapositive 3</vt:lpstr>
      <vt:lpstr>Diapositive 4</vt:lpstr>
      <vt:lpstr>Diapositive 5</vt:lpstr>
      <vt:lpstr>Déverrouiller et soutenir activement les ruptures technologiques à grande échelle</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ZOUHAIR TAGHI</dc:creator>
  <cp:lastModifiedBy>Brand Factory</cp:lastModifiedBy>
  <cp:revision>56</cp:revision>
  <dcterms:created xsi:type="dcterms:W3CDTF">2019-11-28T13:25:30Z</dcterms:created>
  <dcterms:modified xsi:type="dcterms:W3CDTF">2019-12-04T18:26:37Z</dcterms:modified>
</cp:coreProperties>
</file>